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fonts/font1.fntdata" ContentType="application/x-fontdata"/>
  <Override PartName="/ppt/fonts/font2.fntdata" ContentType="application/x-fontdata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 /><Relationship Id="rId2" Type="http://schemas.openxmlformats.org/officeDocument/2006/relationships/extended-properties" Target="docProps/app.xml" /><Relationship Id="rId3" Type="http://schemas.openxmlformats.org/officeDocument/2006/relationships/officeDocument" Target="ppt/presentation.xml" /></Relationships>
</file>

<file path=ppt/presentation.xml><?xml version="1.0" encoding="utf-8"?>
<p:presentation xmlns:p="http://schemas.openxmlformats.org/presentationml/2006/main" xmlns:a="http://schemas.openxmlformats.org/drawingml/2006/main" xmlns:r="http://schemas.openxmlformats.org/officeDocument/2006/relationships" embedTrueTypeFonts="1" saveSubsetFonts="1">
  <p:sldMasterIdLst>
    <p:sldMasterId id="2147483648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x="12192000" cy="6858000"/>
  <p:notesSz cx="12192000" cy="6858000"/>
  <p:embeddedFontLst>
    <p:embeddedFont>
      <p:font typeface="HWTPGR+MicrosoftYaHei-Bold"/>
      <p:regular r:id="rId18"/>
    </p:embeddedFont>
    <p:embeddedFont>
      <p:font typeface="WRNUNN+MicrosoftYaHei"/>
      <p:regular r:id="rId19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2482" y="-91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presProps" Target="presProps.xml" /><Relationship Id="rId10" Type="http://schemas.openxmlformats.org/officeDocument/2006/relationships/slide" Target="slides/slide5.xml" /><Relationship Id="rId11" Type="http://schemas.openxmlformats.org/officeDocument/2006/relationships/slide" Target="slides/slide6.xml" /><Relationship Id="rId12" Type="http://schemas.openxmlformats.org/officeDocument/2006/relationships/slide" Target="slides/slide7.xml" /><Relationship Id="rId13" Type="http://schemas.openxmlformats.org/officeDocument/2006/relationships/slide" Target="slides/slide8.xml" /><Relationship Id="rId14" Type="http://schemas.openxmlformats.org/officeDocument/2006/relationships/slide" Target="slides/slide9.xml" /><Relationship Id="rId15" Type="http://schemas.openxmlformats.org/officeDocument/2006/relationships/slide" Target="slides/slide10.xml" /><Relationship Id="rId16" Type="http://schemas.openxmlformats.org/officeDocument/2006/relationships/slide" Target="slides/slide11.xml" /><Relationship Id="rId17" Type="http://schemas.openxmlformats.org/officeDocument/2006/relationships/slide" Target="slides/slide12.xml" /><Relationship Id="rId18" Type="http://schemas.openxmlformats.org/officeDocument/2006/relationships/font" Target="fonts/font1.fntdata" /><Relationship Id="rId19" Type="http://schemas.openxmlformats.org/officeDocument/2006/relationships/font" Target="fonts/font2.fntdata" /><Relationship Id="rId2" Type="http://schemas.openxmlformats.org/officeDocument/2006/relationships/tableStyles" Target="tableStyles.xml" /><Relationship Id="rId3" Type="http://schemas.openxmlformats.org/officeDocument/2006/relationships/viewProps" Target="viewProps.xml" /><Relationship Id="rId4" Type="http://schemas.openxmlformats.org/officeDocument/2006/relationships/theme" Target="theme/theme1.xml" /><Relationship Id="rId5" Type="http://schemas.openxmlformats.org/officeDocument/2006/relationships/slideMaster" Target="slideMasters/slideMaster1.xml" /><Relationship Id="rId6" Type="http://schemas.openxmlformats.org/officeDocument/2006/relationships/slide" Target="slides/slide1.xml" /><Relationship Id="rId7" Type="http://schemas.openxmlformats.org/officeDocument/2006/relationships/slide" Target="slides/slide2.xml" /><Relationship Id="rId8" Type="http://schemas.openxmlformats.org/officeDocument/2006/relationships/slide" Target="slides/slide3.xml" /><Relationship Id="rId9" Type="http://schemas.openxmlformats.org/officeDocument/2006/relationships/slide" Target="slides/slide4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0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1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8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9.png" 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714749" y="792916"/>
            <a:ext cx="4914900" cy="1117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38125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500">
                <a:solidFill>
                  <a:srgbClr val="ffffff"/>
                </a:solidFill>
                <a:latin typeface="SimSun"/>
                <a:cs typeface="SimSun"/>
              </a:rPr>
              <a:t>RAPAT</a:t>
            </a:r>
            <a:r>
              <a:rPr dirty="0" sz="2500">
                <a:solidFill>
                  <a:srgbClr val="ffffff"/>
                </a:solidFill>
                <a:latin typeface="SimSun"/>
                <a:cs typeface="SimSun"/>
              </a:rPr>
              <a:t> </a:t>
            </a:r>
            <a:r>
              <a:rPr dirty="0" sz="2500">
                <a:solidFill>
                  <a:srgbClr val="ffffff"/>
                </a:solidFill>
                <a:latin typeface="SimSun"/>
                <a:cs typeface="SimSun"/>
              </a:rPr>
              <a:t>KOORDINASI</a:t>
            </a:r>
            <a:r>
              <a:rPr dirty="0" sz="2500">
                <a:solidFill>
                  <a:srgbClr val="ffffff"/>
                </a:solidFill>
                <a:latin typeface="SimSun"/>
                <a:cs typeface="SimSun"/>
              </a:rPr>
              <a:t> </a:t>
            </a:r>
            <a:r>
              <a:rPr dirty="0" sz="2500">
                <a:solidFill>
                  <a:srgbClr val="ffffff"/>
                </a:solidFill>
                <a:latin typeface="SimSun"/>
                <a:cs typeface="SimSun"/>
              </a:rPr>
              <a:t>PERCEPATAN</a:t>
            </a:r>
          </a:p>
          <a:p>
            <a:pPr marL="0" marR="0">
              <a:lnSpc>
                <a:spcPts val="2500"/>
              </a:lnSpc>
              <a:spcBef>
                <a:spcPts val="500"/>
              </a:spcBef>
              <a:spcAft>
                <a:spcPts val="0"/>
              </a:spcAft>
            </a:pPr>
            <a:r>
              <a:rPr dirty="0" sz="2500">
                <a:solidFill>
                  <a:srgbClr val="ffffff"/>
                </a:solidFill>
                <a:latin typeface="SimSun"/>
                <a:cs typeface="SimSun"/>
              </a:rPr>
              <a:t>PENGHAPUSAN</a:t>
            </a:r>
            <a:r>
              <a:rPr dirty="0" sz="2500">
                <a:solidFill>
                  <a:srgbClr val="ffffff"/>
                </a:solidFill>
                <a:latin typeface="SimSun"/>
                <a:cs typeface="SimSun"/>
              </a:rPr>
              <a:t> </a:t>
            </a:r>
            <a:r>
              <a:rPr dirty="0" sz="2500">
                <a:solidFill>
                  <a:srgbClr val="ffffff"/>
                </a:solidFill>
                <a:latin typeface="SimSun"/>
                <a:cs typeface="SimSun"/>
              </a:rPr>
              <a:t>KEMISKINAN</a:t>
            </a:r>
            <a:r>
              <a:rPr dirty="0" sz="2500">
                <a:solidFill>
                  <a:srgbClr val="ffffff"/>
                </a:solidFill>
                <a:latin typeface="SimSun"/>
                <a:cs typeface="SimSun"/>
              </a:rPr>
              <a:t> </a:t>
            </a:r>
            <a:r>
              <a:rPr dirty="0" sz="2500">
                <a:solidFill>
                  <a:srgbClr val="ffffff"/>
                </a:solidFill>
                <a:latin typeface="SimSun"/>
                <a:cs typeface="SimSun"/>
              </a:rPr>
              <a:t>EKSTRIM</a:t>
            </a:r>
          </a:p>
          <a:p>
            <a:pPr marL="1905000" marR="0">
              <a:lnSpc>
                <a:spcPts val="2500"/>
              </a:lnSpc>
              <a:spcBef>
                <a:spcPts val="500"/>
              </a:spcBef>
              <a:spcAft>
                <a:spcPts val="0"/>
              </a:spcAft>
            </a:pPr>
            <a:r>
              <a:rPr dirty="0" sz="2500">
                <a:solidFill>
                  <a:srgbClr val="ffffff"/>
                </a:solidFill>
                <a:latin typeface="SimSun"/>
                <a:cs typeface="SimSun"/>
              </a:rPr>
              <a:t>(P3KE)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065639" y="4077744"/>
            <a:ext cx="4457670" cy="8153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DINAS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PEKERJAAN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UMUM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DAN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TATA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RUANG</a:t>
            </a:r>
          </a:p>
          <a:p>
            <a:pPr marL="762626" marR="0">
              <a:lnSpc>
                <a:spcPts val="1800"/>
              </a:lnSpc>
              <a:spcBef>
                <a:spcPts val="360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KAB.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HULU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SUNGAI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SELATAN</a:t>
            </a:r>
          </a:p>
          <a:p>
            <a:pPr marL="1524018" marR="0">
              <a:lnSpc>
                <a:spcPts val="1800"/>
              </a:lnSpc>
              <a:spcBef>
                <a:spcPts val="310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TAHUN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2023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042794" y="279726"/>
            <a:ext cx="5326722" cy="266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HASIL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SURVEY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LAPANGAN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KEMISKINAN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EKSTRIM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2023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158581" y="384938"/>
            <a:ext cx="5326722" cy="266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HASIL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SURVEY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LAPANGAN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KEMISKINAN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EKSTRIM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2023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349286" y="3152644"/>
            <a:ext cx="2349772" cy="15468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5400">
                <a:solidFill>
                  <a:srgbClr val="000000"/>
                </a:solidFill>
                <a:latin typeface="Calibri"/>
                <a:cs typeface="Calibri"/>
              </a:rPr>
              <a:t>TERIMA</a:t>
            </a:r>
          </a:p>
          <a:p>
            <a:pPr marL="265906" marR="0">
              <a:lnSpc>
                <a:spcPts val="5400"/>
              </a:lnSpc>
              <a:spcBef>
                <a:spcPts val="1079"/>
              </a:spcBef>
              <a:spcAft>
                <a:spcPts val="0"/>
              </a:spcAft>
            </a:pPr>
            <a:r>
              <a:rPr dirty="0" sz="5400">
                <a:solidFill>
                  <a:srgbClr val="000000"/>
                </a:solidFill>
                <a:latin typeface="Calibri"/>
                <a:cs typeface="Calibri"/>
              </a:rPr>
              <a:t>KASIH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183215" y="279726"/>
            <a:ext cx="5081173" cy="5410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DATA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MASYARAKAT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MISKIN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YANG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MENERIMA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DAN</a:t>
            </a:r>
          </a:p>
          <a:p>
            <a:pPr marL="237653" marR="0">
              <a:lnSpc>
                <a:spcPts val="1800"/>
              </a:lnSpc>
              <a:spcBef>
                <a:spcPts val="360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TIDAK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MENERIMA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BANTUAN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PER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KECAMATAN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150019" y="1601349"/>
            <a:ext cx="2327127" cy="4292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MASYARAKATMISKIN</a:t>
            </a: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SUDAH</a:t>
            </a:r>
          </a:p>
          <a:p>
            <a:pPr marL="263543" marR="0">
              <a:lnSpc>
                <a:spcPts val="1400"/>
              </a:lnSpc>
              <a:spcBef>
                <a:spcPts val="280"/>
              </a:spcBef>
              <a:spcAft>
                <a:spcPts val="0"/>
              </a:spcAft>
            </a:pP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MENERIMA</a:t>
            </a: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BANTUAN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750820" y="1601349"/>
            <a:ext cx="2247653" cy="4292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MASYARAKATMISKIN</a:t>
            </a: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TIDAK</a:t>
            </a:r>
          </a:p>
          <a:p>
            <a:pPr marL="223062" marR="0">
              <a:lnSpc>
                <a:spcPts val="1400"/>
              </a:lnSpc>
              <a:spcBef>
                <a:spcPts val="280"/>
              </a:spcBef>
              <a:spcAft>
                <a:spcPts val="0"/>
              </a:spcAft>
            </a:pP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MENERIMA</a:t>
            </a: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BANTUAN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654074" y="1708029"/>
            <a:ext cx="389756" cy="215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NO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565424" y="1708029"/>
            <a:ext cx="1114238" cy="215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KECAMATAN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437825" y="1708029"/>
            <a:ext cx="1232705" cy="215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JUMLAH</a:t>
            </a: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DATA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727893" y="2256031"/>
            <a:ext cx="242515" cy="46205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1</a:t>
            </a:r>
          </a:p>
          <a:p>
            <a:pPr marL="0" marR="0">
              <a:lnSpc>
                <a:spcPts val="1400"/>
              </a:lnSpc>
              <a:spcBef>
                <a:spcPts val="538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2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2160815" y="2256032"/>
            <a:ext cx="1063972" cy="215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ANGKINANG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4826620" y="2244397"/>
            <a:ext cx="422746" cy="120051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127</a:t>
            </a:r>
          </a:p>
          <a:p>
            <a:pPr marL="0" marR="0">
              <a:lnSpc>
                <a:spcPts val="1400"/>
              </a:lnSpc>
              <a:spcBef>
                <a:spcPts val="538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122</a:t>
            </a:r>
          </a:p>
          <a:p>
            <a:pPr marL="0" marR="0">
              <a:lnSpc>
                <a:spcPts val="1400"/>
              </a:lnSpc>
              <a:spcBef>
                <a:spcPts val="588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723</a:t>
            </a:r>
          </a:p>
          <a:p>
            <a:pPr marL="0" marR="0">
              <a:lnSpc>
                <a:spcPts val="1400"/>
              </a:lnSpc>
              <a:spcBef>
                <a:spcPts val="538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768</a:t>
            </a:r>
          </a:p>
          <a:p>
            <a:pPr marL="45243" marR="0">
              <a:lnSpc>
                <a:spcPts val="1400"/>
              </a:lnSpc>
              <a:spcBef>
                <a:spcPts val="588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82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7100869" y="2244397"/>
            <a:ext cx="422746" cy="46205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106</a:t>
            </a:r>
          </a:p>
          <a:p>
            <a:pPr marL="45243" marR="0">
              <a:lnSpc>
                <a:spcPts val="1400"/>
              </a:lnSpc>
              <a:spcBef>
                <a:spcPts val="538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98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9661189" y="2244397"/>
            <a:ext cx="422746" cy="120051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5243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21</a:t>
            </a:r>
          </a:p>
          <a:p>
            <a:pPr marL="45243" marR="0">
              <a:lnSpc>
                <a:spcPts val="1400"/>
              </a:lnSpc>
              <a:spcBef>
                <a:spcPts val="538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24</a:t>
            </a:r>
          </a:p>
          <a:p>
            <a:pPr marL="0" marR="0">
              <a:lnSpc>
                <a:spcPts val="1400"/>
              </a:lnSpc>
              <a:spcBef>
                <a:spcPts val="588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253</a:t>
            </a:r>
          </a:p>
          <a:p>
            <a:pPr marL="0" marR="0">
              <a:lnSpc>
                <a:spcPts val="1400"/>
              </a:lnSpc>
              <a:spcBef>
                <a:spcPts val="538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252</a:t>
            </a:r>
          </a:p>
          <a:p>
            <a:pPr marL="90487" marR="0">
              <a:lnSpc>
                <a:spcPts val="1400"/>
              </a:lnSpc>
              <a:spcBef>
                <a:spcPts val="588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4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2160815" y="2502186"/>
            <a:ext cx="1268185" cy="144666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DAHA</a:t>
            </a:r>
            <a:r>
              <a:rPr dirty="0" sz="1400" spc="-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BARAT</a:t>
            </a:r>
          </a:p>
          <a:p>
            <a:pPr marL="0" marR="0">
              <a:lnSpc>
                <a:spcPts val="1400"/>
              </a:lnSpc>
              <a:spcBef>
                <a:spcPts val="538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DAHA</a:t>
            </a:r>
            <a:r>
              <a:rPr dirty="0" sz="1400" spc="-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SELATAN</a:t>
            </a:r>
          </a:p>
          <a:p>
            <a:pPr marL="0" marR="0">
              <a:lnSpc>
                <a:spcPts val="1400"/>
              </a:lnSpc>
              <a:spcBef>
                <a:spcPts val="588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DAHA</a:t>
            </a:r>
            <a:r>
              <a:rPr dirty="0" sz="1400" spc="-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UTARA</a:t>
            </a:r>
          </a:p>
          <a:p>
            <a:pPr marL="0" marR="0">
              <a:lnSpc>
                <a:spcPts val="1400"/>
              </a:lnSpc>
              <a:spcBef>
                <a:spcPts val="538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KALUMPANG</a:t>
            </a:r>
          </a:p>
          <a:p>
            <a:pPr marL="0" marR="0">
              <a:lnSpc>
                <a:spcPts val="1400"/>
              </a:lnSpc>
              <a:spcBef>
                <a:spcPts val="588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KANDANGAN</a:t>
            </a:r>
          </a:p>
          <a:p>
            <a:pPr marL="0" marR="0">
              <a:lnSpc>
                <a:spcPts val="1400"/>
              </a:lnSpc>
              <a:spcBef>
                <a:spcPts val="538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LOKSADO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727893" y="2748339"/>
            <a:ext cx="242515" cy="215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3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7100869" y="2736705"/>
            <a:ext cx="422746" cy="70820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470</a:t>
            </a:r>
          </a:p>
          <a:p>
            <a:pPr marL="0" marR="0">
              <a:lnSpc>
                <a:spcPts val="1400"/>
              </a:lnSpc>
              <a:spcBef>
                <a:spcPts val="538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516</a:t>
            </a:r>
          </a:p>
          <a:p>
            <a:pPr marL="45243" marR="0">
              <a:lnSpc>
                <a:spcPts val="1400"/>
              </a:lnSpc>
              <a:spcBef>
                <a:spcPts val="588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78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1727893" y="2994493"/>
            <a:ext cx="242515" cy="215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4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1727893" y="3240647"/>
            <a:ext cx="242515" cy="215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5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1727893" y="3486801"/>
            <a:ext cx="242515" cy="215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6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4826620" y="3475166"/>
            <a:ext cx="422746" cy="95436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312</a:t>
            </a:r>
          </a:p>
          <a:p>
            <a:pPr marL="0" marR="0">
              <a:lnSpc>
                <a:spcPts val="1400"/>
              </a:lnSpc>
              <a:spcBef>
                <a:spcPts val="538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121</a:t>
            </a:r>
          </a:p>
          <a:p>
            <a:pPr marL="0" marR="0">
              <a:lnSpc>
                <a:spcPts val="1400"/>
              </a:lnSpc>
              <a:spcBef>
                <a:spcPts val="588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174</a:t>
            </a:r>
          </a:p>
          <a:p>
            <a:pPr marL="45243" marR="0">
              <a:lnSpc>
                <a:spcPts val="1400"/>
              </a:lnSpc>
              <a:spcBef>
                <a:spcPts val="538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53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7100869" y="3475166"/>
            <a:ext cx="422746" cy="95436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254</a:t>
            </a:r>
          </a:p>
          <a:p>
            <a:pPr marL="0" marR="0">
              <a:lnSpc>
                <a:spcPts val="1400"/>
              </a:lnSpc>
              <a:spcBef>
                <a:spcPts val="538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111</a:t>
            </a:r>
          </a:p>
          <a:p>
            <a:pPr marL="0" marR="0">
              <a:lnSpc>
                <a:spcPts val="1400"/>
              </a:lnSpc>
              <a:spcBef>
                <a:spcPts val="588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145</a:t>
            </a:r>
          </a:p>
          <a:p>
            <a:pPr marL="45243" marR="0">
              <a:lnSpc>
                <a:spcPts val="1400"/>
              </a:lnSpc>
              <a:spcBef>
                <a:spcPts val="538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45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9706433" y="3475166"/>
            <a:ext cx="332630" cy="95436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58</a:t>
            </a:r>
          </a:p>
          <a:p>
            <a:pPr marL="0" marR="0">
              <a:lnSpc>
                <a:spcPts val="1400"/>
              </a:lnSpc>
              <a:spcBef>
                <a:spcPts val="538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10</a:t>
            </a:r>
          </a:p>
          <a:p>
            <a:pPr marL="0" marR="0">
              <a:lnSpc>
                <a:spcPts val="1400"/>
              </a:lnSpc>
              <a:spcBef>
                <a:spcPts val="588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29</a:t>
            </a:r>
          </a:p>
          <a:p>
            <a:pPr marL="45243" marR="0">
              <a:lnSpc>
                <a:spcPts val="1400"/>
              </a:lnSpc>
              <a:spcBef>
                <a:spcPts val="538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8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1727893" y="3732955"/>
            <a:ext cx="242515" cy="215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7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1727893" y="3979109"/>
            <a:ext cx="242515" cy="215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8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2160815" y="3979109"/>
            <a:ext cx="1452626" cy="46205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PADANG</a:t>
            </a:r>
            <a:r>
              <a:rPr dirty="0" sz="1400" spc="-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BATUNG</a:t>
            </a:r>
          </a:p>
          <a:p>
            <a:pPr marL="0" marR="0">
              <a:lnSpc>
                <a:spcPts val="1400"/>
              </a:lnSpc>
              <a:spcBef>
                <a:spcPts val="538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SIMPUR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1727893" y="4225263"/>
            <a:ext cx="242515" cy="215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9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1682649" y="4471417"/>
            <a:ext cx="332630" cy="46205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10</a:t>
            </a:r>
          </a:p>
          <a:p>
            <a:pPr marL="0" marR="0">
              <a:lnSpc>
                <a:spcPts val="1400"/>
              </a:lnSpc>
              <a:spcBef>
                <a:spcPts val="538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11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2160815" y="4471417"/>
            <a:ext cx="1433325" cy="46205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SUNGAI</a:t>
            </a:r>
            <a:r>
              <a:rPr dirty="0" sz="1400" spc="-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RAYA</a:t>
            </a:r>
          </a:p>
          <a:p>
            <a:pPr marL="0" marR="0">
              <a:lnSpc>
                <a:spcPts val="1400"/>
              </a:lnSpc>
              <a:spcBef>
                <a:spcPts val="538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TELAGA</a:t>
            </a:r>
            <a:r>
              <a:rPr dirty="0" sz="1400" spc="-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LANGSAT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4871863" y="4459783"/>
            <a:ext cx="332630" cy="215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38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7146113" y="4459783"/>
            <a:ext cx="332630" cy="215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36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9751676" y="4459783"/>
            <a:ext cx="242515" cy="215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2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4871863" y="4705937"/>
            <a:ext cx="332630" cy="215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37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7146113" y="4705937"/>
            <a:ext cx="332630" cy="215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35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9751676" y="4705937"/>
            <a:ext cx="242515" cy="215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2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2482608" y="5057209"/>
            <a:ext cx="631626" cy="215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TOTAL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4781376" y="5057614"/>
            <a:ext cx="512861" cy="215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2557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7055625" y="5057614"/>
            <a:ext cx="512861" cy="215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1894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9661189" y="5057614"/>
            <a:ext cx="422746" cy="215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663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235450" y="279726"/>
            <a:ext cx="4947625" cy="266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REKAP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AIR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LIMBAH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&amp;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AIR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MINUM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PRIORITAS</a:t>
            </a:r>
            <a:r>
              <a:rPr dirty="0" sz="1800" spc="34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I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&amp;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II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940090" y="1682155"/>
            <a:ext cx="2080876" cy="4851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6689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DAHA</a:t>
            </a:r>
            <a:r>
              <a:rPr dirty="0" sz="1600" spc="11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DAHA</a:t>
            </a:r>
            <a:r>
              <a:rPr dirty="0" sz="1600" spc="116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DAHA</a:t>
            </a:r>
          </a:p>
          <a:p>
            <a:pPr marL="0" marR="0">
              <a:lnSpc>
                <a:spcPts val="1600"/>
              </a:lnSpc>
              <a:spcBef>
                <a:spcPts val="32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BARAT</a:t>
            </a:r>
            <a:r>
              <a:rPr dirty="0" sz="1600" spc="-1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 spc="12">
                <a:solidFill>
                  <a:srgbClr val="000000"/>
                </a:solidFill>
                <a:latin typeface="Calibri"/>
                <a:cs typeface="Calibri"/>
              </a:rPr>
              <a:t>SELATANUTARA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990789" y="1682155"/>
            <a:ext cx="1724248" cy="4851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PADANG</a:t>
            </a:r>
            <a:r>
              <a:rPr dirty="0" sz="1600" spc="6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TELAGA</a:t>
            </a:r>
          </a:p>
          <a:p>
            <a:pPr marL="3919" marR="0">
              <a:lnSpc>
                <a:spcPts val="1600"/>
              </a:lnSpc>
              <a:spcBef>
                <a:spcPts val="32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BATUNG</a:t>
            </a:r>
            <a:r>
              <a:rPr dirty="0" sz="1600" spc="2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LANGSAT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33007" y="1804075"/>
            <a:ext cx="816074" cy="241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BIDANG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366235" y="1804075"/>
            <a:ext cx="810617" cy="241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URAIAN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773078" y="1804075"/>
            <a:ext cx="1194196" cy="241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ANGKINANG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929316" y="1804075"/>
            <a:ext cx="2144249" cy="241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KANDANGAN</a:t>
            </a:r>
            <a:r>
              <a:rPr dirty="0" sz="1600" spc="32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LOKSADO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0623213" y="1804075"/>
            <a:ext cx="850900" cy="241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JUMLAH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872731" y="2633357"/>
            <a:ext cx="906859" cy="241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SANITASI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738031" y="2765755"/>
            <a:ext cx="2080362" cy="241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Tidak</a:t>
            </a:r>
            <a:r>
              <a:rPr dirty="0" sz="1600" spc="-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ada</a:t>
            </a:r>
            <a:r>
              <a:rPr dirty="0" sz="1600" spc="-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wc</a:t>
            </a:r>
            <a:r>
              <a:rPr dirty="0" sz="1600" spc="-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&amp;</a:t>
            </a:r>
            <a:r>
              <a:rPr dirty="0" sz="1600" spc="-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Lainnya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4242978" y="2765755"/>
            <a:ext cx="255389" cy="81735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3</a:t>
            </a:r>
          </a:p>
          <a:p>
            <a:pPr marL="0" marR="0">
              <a:lnSpc>
                <a:spcPts val="1600"/>
              </a:lnSpc>
              <a:spcBef>
                <a:spcPts val="2935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0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5105785" y="2765755"/>
            <a:ext cx="358378" cy="81735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12</a:t>
            </a:r>
          </a:p>
          <a:p>
            <a:pPr marL="0" marR="0">
              <a:lnSpc>
                <a:spcPts val="1600"/>
              </a:lnSpc>
              <a:spcBef>
                <a:spcPts val="2935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24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5733064" y="2765755"/>
            <a:ext cx="461367" cy="81735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107</a:t>
            </a:r>
          </a:p>
          <a:p>
            <a:pPr marL="0" marR="0">
              <a:lnSpc>
                <a:spcPts val="1600"/>
              </a:lnSpc>
              <a:spcBef>
                <a:spcPts val="2935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215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6418817" y="2765755"/>
            <a:ext cx="461367" cy="81735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111</a:t>
            </a:r>
          </a:p>
          <a:p>
            <a:pPr marL="0" marR="0">
              <a:lnSpc>
                <a:spcPts val="1600"/>
              </a:lnSpc>
              <a:spcBef>
                <a:spcPts val="2935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188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7429478" y="2765755"/>
            <a:ext cx="255389" cy="81735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3</a:t>
            </a:r>
          </a:p>
          <a:p>
            <a:pPr marL="0" marR="0">
              <a:lnSpc>
                <a:spcPts val="1600"/>
              </a:lnSpc>
              <a:spcBef>
                <a:spcPts val="2935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2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8468615" y="2765755"/>
            <a:ext cx="255389" cy="81735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9</a:t>
            </a:r>
          </a:p>
          <a:p>
            <a:pPr marL="0" marR="0">
              <a:lnSpc>
                <a:spcPts val="1600"/>
              </a:lnSpc>
              <a:spcBef>
                <a:spcPts val="2935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9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9292960" y="2765755"/>
            <a:ext cx="255389" cy="241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8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10117306" y="2765755"/>
            <a:ext cx="255389" cy="81735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1</a:t>
            </a:r>
          </a:p>
          <a:p>
            <a:pPr marL="0" marR="0">
              <a:lnSpc>
                <a:spcPts val="1600"/>
              </a:lnSpc>
              <a:spcBef>
                <a:spcPts val="2935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2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10817682" y="2765755"/>
            <a:ext cx="461367" cy="81735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254</a:t>
            </a:r>
          </a:p>
          <a:p>
            <a:pPr marL="0" marR="0">
              <a:lnSpc>
                <a:spcPts val="1600"/>
              </a:lnSpc>
              <a:spcBef>
                <a:spcPts val="2935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455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911675" y="3058544"/>
            <a:ext cx="812601" cy="4851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89706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AIR</a:t>
            </a:r>
          </a:p>
          <a:p>
            <a:pPr marL="0" marR="0">
              <a:lnSpc>
                <a:spcPts val="1600"/>
              </a:lnSpc>
              <a:spcBef>
                <a:spcPts val="32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MINUM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1803119" y="3097969"/>
            <a:ext cx="1947568" cy="4851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air</a:t>
            </a:r>
            <a:r>
              <a:rPr dirty="0" sz="1600" spc="-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permukaan(sungai</a:t>
            </a:r>
          </a:p>
          <a:p>
            <a:pPr marL="335557" marR="0">
              <a:lnSpc>
                <a:spcPts val="1600"/>
              </a:lnSpc>
              <a:spcBef>
                <a:spcPts val="32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dll)</a:t>
            </a:r>
            <a:r>
              <a:rPr dirty="0" sz="1600" spc="-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&amp;</a:t>
            </a:r>
            <a:r>
              <a:rPr dirty="0" sz="1600" spc="-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Lainnya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9241366" y="3341809"/>
            <a:ext cx="358378" cy="241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15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4621400" y="4288735"/>
            <a:ext cx="1725114" cy="3733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9818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DAHA</a:t>
            </a:r>
            <a:r>
              <a:rPr dirty="0" sz="1200" spc="13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DAHA</a:t>
            </a:r>
            <a:r>
              <a:rPr dirty="0" sz="1200" spc="138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DAHA</a:t>
            </a:r>
          </a:p>
          <a:p>
            <a:pPr marL="0" marR="0">
              <a:lnSpc>
                <a:spcPts val="1200"/>
              </a:lnSpc>
              <a:spcBef>
                <a:spcPts val="239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BARAT</a:t>
            </a:r>
            <a:r>
              <a:rPr dirty="0" sz="1200" spc="4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SELATAN</a:t>
            </a:r>
            <a:r>
              <a:rPr dirty="0" sz="1200" spc="3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UTARA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8476485" y="4288735"/>
            <a:ext cx="695771" cy="3733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PADANG</a:t>
            </a:r>
          </a:p>
          <a:p>
            <a:pPr marL="3137" marR="0">
              <a:lnSpc>
                <a:spcPts val="1200"/>
              </a:lnSpc>
              <a:spcBef>
                <a:spcPts val="239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BATUNG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9805510" y="4288735"/>
            <a:ext cx="641300" cy="3733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SUNGAI</a:t>
            </a:r>
          </a:p>
          <a:p>
            <a:pPr marL="89024" marR="0">
              <a:lnSpc>
                <a:spcPts val="1200"/>
              </a:lnSpc>
              <a:spcBef>
                <a:spcPts val="239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RAYA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10498297" y="4288735"/>
            <a:ext cx="731639" cy="3733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0878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TELAGA</a:t>
            </a:r>
          </a:p>
          <a:p>
            <a:pPr marL="0" marR="0">
              <a:lnSpc>
                <a:spcPts val="1200"/>
              </a:lnSpc>
              <a:spcBef>
                <a:spcPts val="239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LANGSAT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887413" y="4359144"/>
            <a:ext cx="816074" cy="241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BIDANG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2345213" y="4359144"/>
            <a:ext cx="810617" cy="241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URAIAN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11195049" y="4359144"/>
            <a:ext cx="850900" cy="241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JUMLAH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3730307" y="4380175"/>
            <a:ext cx="933747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ANGKINANG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6262799" y="4380175"/>
            <a:ext cx="2225211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KALUMPANG</a:t>
            </a:r>
            <a:r>
              <a:rPr dirty="0" sz="12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900">
                <a:solidFill>
                  <a:srgbClr val="000000"/>
                </a:solidFill>
                <a:latin typeface="Calibri"/>
                <a:cs typeface="Calibri"/>
              </a:rPr>
              <a:t>KANDANGAN</a:t>
            </a:r>
            <a:r>
              <a:rPr dirty="0" sz="900" spc="17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100">
                <a:solidFill>
                  <a:srgbClr val="000000"/>
                </a:solidFill>
                <a:latin typeface="Calibri"/>
                <a:cs typeface="Calibri"/>
              </a:rPr>
              <a:t>LOKSADO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9169082" y="4380175"/>
            <a:ext cx="650378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SIMPUR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785065" y="5025234"/>
            <a:ext cx="906859" cy="241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SANITASI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1670373" y="5120738"/>
            <a:ext cx="2075977" cy="241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Tidak</a:t>
            </a:r>
            <a:r>
              <a:rPr dirty="0" sz="1600" spc="-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ada</a:t>
            </a:r>
            <a:r>
              <a:rPr dirty="0" sz="1600" spc="-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wc</a:t>
            </a:r>
            <a:r>
              <a:rPr dirty="0" sz="1600" spc="-6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&amp;</a:t>
            </a:r>
            <a:r>
              <a:rPr dirty="0" sz="1600" spc="-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Lainnya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4019232" y="5120738"/>
            <a:ext cx="358378" cy="241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39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4720272" y="5120738"/>
            <a:ext cx="358378" cy="107147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56</a:t>
            </a:r>
          </a:p>
          <a:p>
            <a:pPr marL="0" marR="0">
              <a:lnSpc>
                <a:spcPts val="1600"/>
              </a:lnSpc>
              <a:spcBef>
                <a:spcPts val="4936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97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5240178" y="5120738"/>
            <a:ext cx="1040147" cy="107147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113</a:t>
            </a:r>
            <a:r>
              <a:rPr dirty="0" sz="1600" spc="17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156</a:t>
            </a:r>
          </a:p>
          <a:p>
            <a:pPr marL="0" marR="0">
              <a:lnSpc>
                <a:spcPts val="1600"/>
              </a:lnSpc>
              <a:spcBef>
                <a:spcPts val="4936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367</a:t>
            </a:r>
            <a:r>
              <a:rPr dirty="0" sz="1600" spc="17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389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6615906" y="5120738"/>
            <a:ext cx="255389" cy="107147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9</a:t>
            </a:r>
          </a:p>
          <a:p>
            <a:pPr marL="0" marR="0">
              <a:lnSpc>
                <a:spcPts val="1600"/>
              </a:lnSpc>
              <a:spcBef>
                <a:spcPts val="4936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5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7323410" y="5120738"/>
            <a:ext cx="358378" cy="107147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38</a:t>
            </a:r>
          </a:p>
          <a:p>
            <a:pPr marL="0" marR="0">
              <a:lnSpc>
                <a:spcPts val="1600"/>
              </a:lnSpc>
              <a:spcBef>
                <a:spcPts val="4936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10</a:t>
            </a:r>
          </a:p>
        </p:txBody>
      </p:sp>
      <p:sp>
        <p:nvSpPr>
          <p:cNvPr id="42" name="object 42"/>
          <p:cNvSpPr txBox="1"/>
          <p:nvPr/>
        </p:nvSpPr>
        <p:spPr>
          <a:xfrm>
            <a:off x="7958532" y="5120738"/>
            <a:ext cx="358378" cy="107147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50</a:t>
            </a:r>
          </a:p>
          <a:p>
            <a:pPr marL="0" marR="0">
              <a:lnSpc>
                <a:spcPts val="1600"/>
              </a:lnSpc>
              <a:spcBef>
                <a:spcPts val="4936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96</a:t>
            </a:r>
          </a:p>
        </p:txBody>
      </p:sp>
      <p:sp>
        <p:nvSpPr>
          <p:cNvPr id="43" name="object 43"/>
          <p:cNvSpPr txBox="1"/>
          <p:nvPr/>
        </p:nvSpPr>
        <p:spPr>
          <a:xfrm>
            <a:off x="8639613" y="5120738"/>
            <a:ext cx="358378" cy="107147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24</a:t>
            </a:r>
          </a:p>
          <a:p>
            <a:pPr marL="0" marR="0">
              <a:lnSpc>
                <a:spcPts val="1600"/>
              </a:lnSpc>
              <a:spcBef>
                <a:spcPts val="4936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64</a:t>
            </a:r>
          </a:p>
        </p:txBody>
      </p:sp>
      <p:sp>
        <p:nvSpPr>
          <p:cNvPr id="44" name="object 44"/>
          <p:cNvSpPr txBox="1"/>
          <p:nvPr/>
        </p:nvSpPr>
        <p:spPr>
          <a:xfrm>
            <a:off x="9366725" y="5120738"/>
            <a:ext cx="255389" cy="241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4</a:t>
            </a:r>
          </a:p>
        </p:txBody>
      </p:sp>
      <p:sp>
        <p:nvSpPr>
          <p:cNvPr id="45" name="object 45"/>
          <p:cNvSpPr txBox="1"/>
          <p:nvPr/>
        </p:nvSpPr>
        <p:spPr>
          <a:xfrm>
            <a:off x="9999185" y="5120738"/>
            <a:ext cx="255389" cy="107147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2</a:t>
            </a:r>
          </a:p>
          <a:p>
            <a:pPr marL="0" marR="0">
              <a:lnSpc>
                <a:spcPts val="1600"/>
              </a:lnSpc>
              <a:spcBef>
                <a:spcPts val="4936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3</a:t>
            </a:r>
          </a:p>
        </p:txBody>
      </p:sp>
      <p:sp>
        <p:nvSpPr>
          <p:cNvPr id="46" name="object 46"/>
          <p:cNvSpPr txBox="1"/>
          <p:nvPr/>
        </p:nvSpPr>
        <p:spPr>
          <a:xfrm>
            <a:off x="10730705" y="5120738"/>
            <a:ext cx="255389" cy="241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8</a:t>
            </a:r>
          </a:p>
        </p:txBody>
      </p:sp>
      <p:sp>
        <p:nvSpPr>
          <p:cNvPr id="47" name="object 47"/>
          <p:cNvSpPr txBox="1"/>
          <p:nvPr/>
        </p:nvSpPr>
        <p:spPr>
          <a:xfrm>
            <a:off x="11389517" y="5120738"/>
            <a:ext cx="461367" cy="241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499</a:t>
            </a:r>
          </a:p>
        </p:txBody>
      </p:sp>
      <p:sp>
        <p:nvSpPr>
          <p:cNvPr id="48" name="object 48"/>
          <p:cNvSpPr txBox="1"/>
          <p:nvPr/>
        </p:nvSpPr>
        <p:spPr>
          <a:xfrm>
            <a:off x="889100" y="5540433"/>
            <a:ext cx="812601" cy="4851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89706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AIR</a:t>
            </a:r>
          </a:p>
          <a:p>
            <a:pPr marL="0" marR="0">
              <a:lnSpc>
                <a:spcPts val="1600"/>
              </a:lnSpc>
              <a:spcBef>
                <a:spcPts val="32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MINUM</a:t>
            </a:r>
          </a:p>
        </p:txBody>
      </p:sp>
      <p:sp>
        <p:nvSpPr>
          <p:cNvPr id="49" name="object 49"/>
          <p:cNvSpPr txBox="1"/>
          <p:nvPr/>
        </p:nvSpPr>
        <p:spPr>
          <a:xfrm>
            <a:off x="1782097" y="5707074"/>
            <a:ext cx="1947569" cy="4851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air</a:t>
            </a:r>
            <a:r>
              <a:rPr dirty="0" sz="1600" spc="-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permukaan(sungai</a:t>
            </a:r>
          </a:p>
          <a:p>
            <a:pPr marL="335557" marR="0">
              <a:lnSpc>
                <a:spcPts val="1600"/>
              </a:lnSpc>
              <a:spcBef>
                <a:spcPts val="32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dll)</a:t>
            </a:r>
            <a:r>
              <a:rPr dirty="0" sz="1600" spc="-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&amp;</a:t>
            </a:r>
            <a:r>
              <a:rPr dirty="0" sz="1600" spc="-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Lainnya</a:t>
            </a:r>
          </a:p>
        </p:txBody>
      </p:sp>
      <p:sp>
        <p:nvSpPr>
          <p:cNvPr id="50" name="object 50"/>
          <p:cNvSpPr txBox="1"/>
          <p:nvPr/>
        </p:nvSpPr>
        <p:spPr>
          <a:xfrm>
            <a:off x="4070826" y="5950914"/>
            <a:ext cx="255389" cy="241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8</a:t>
            </a:r>
          </a:p>
        </p:txBody>
      </p:sp>
      <p:sp>
        <p:nvSpPr>
          <p:cNvPr id="51" name="object 51"/>
          <p:cNvSpPr txBox="1"/>
          <p:nvPr/>
        </p:nvSpPr>
        <p:spPr>
          <a:xfrm>
            <a:off x="9366725" y="5950914"/>
            <a:ext cx="255389" cy="241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1</a:t>
            </a:r>
          </a:p>
        </p:txBody>
      </p:sp>
      <p:sp>
        <p:nvSpPr>
          <p:cNvPr id="52" name="object 52"/>
          <p:cNvSpPr txBox="1"/>
          <p:nvPr/>
        </p:nvSpPr>
        <p:spPr>
          <a:xfrm>
            <a:off x="10679111" y="5950914"/>
            <a:ext cx="358378" cy="241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12</a:t>
            </a:r>
          </a:p>
        </p:txBody>
      </p:sp>
      <p:sp>
        <p:nvSpPr>
          <p:cNvPr id="53" name="object 53"/>
          <p:cNvSpPr txBox="1"/>
          <p:nvPr/>
        </p:nvSpPr>
        <p:spPr>
          <a:xfrm>
            <a:off x="11337924" y="5950914"/>
            <a:ext cx="564356" cy="241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1052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574380" y="279726"/>
            <a:ext cx="4269521" cy="5410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77078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REKAP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KONDISI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EKSISTING</a:t>
            </a:r>
          </a:p>
          <a:p>
            <a:pPr marL="0" marR="0">
              <a:lnSpc>
                <a:spcPts val="1800"/>
              </a:lnSpc>
              <a:spcBef>
                <a:spcPts val="360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AIR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LIMBAH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&amp;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AIR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MINUM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PRIORITAS</a:t>
            </a:r>
            <a:r>
              <a:rPr dirty="0" sz="1800" spc="21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I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&amp;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II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145498" y="3254666"/>
            <a:ext cx="1760160" cy="4607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Total</a:t>
            </a:r>
            <a:r>
              <a:rPr dirty="0" sz="1600" spc="-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Tidak</a:t>
            </a:r>
            <a:r>
              <a:rPr dirty="0" sz="1600" spc="-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Ada</a:t>
            </a:r>
            <a:r>
              <a:rPr dirty="0" sz="1600" spc="-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WC</a:t>
            </a:r>
          </a:p>
          <a:p>
            <a:pPr marL="508545" marR="0">
              <a:lnSpc>
                <a:spcPts val="1600"/>
              </a:lnSpc>
              <a:spcBef>
                <a:spcPts val="127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726</a:t>
            </a:r>
            <a:r>
              <a:rPr dirty="0" sz="1600" spc="-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KK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00439" y="3582305"/>
            <a:ext cx="1477094" cy="62191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KEMISKINAN</a:t>
            </a:r>
          </a:p>
          <a:p>
            <a:pPr marL="115093" marR="0">
              <a:lnSpc>
                <a:spcPts val="2400"/>
              </a:lnSpc>
              <a:spcBef>
                <a:spcPts val="196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EKSTRIM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962254" y="3980784"/>
            <a:ext cx="1570226" cy="4607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Masuk</a:t>
            </a:r>
            <a:r>
              <a:rPr dirty="0" sz="1600" spc="-38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Intervensi</a:t>
            </a:r>
          </a:p>
          <a:p>
            <a:pPr marL="124916" marR="0">
              <a:lnSpc>
                <a:spcPts val="1600"/>
              </a:lnSpc>
              <a:spcBef>
                <a:spcPts val="127"/>
              </a:spcBef>
              <a:spcAft>
                <a:spcPts val="0"/>
              </a:spcAft>
            </a:pP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2023</a:t>
            </a:r>
            <a:r>
              <a:rPr dirty="0" sz="1600" spc="-37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ada</a:t>
            </a:r>
            <a:r>
              <a:rPr dirty="0" sz="1600" spc="-37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6</a:t>
            </a:r>
            <a:r>
              <a:rPr dirty="0" sz="1600" spc="-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KK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380506" y="4230369"/>
            <a:ext cx="1112639" cy="4871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700">
                <a:solidFill>
                  <a:srgbClr val="ffffff"/>
                </a:solidFill>
                <a:latin typeface="Calibri"/>
                <a:cs typeface="Calibri"/>
              </a:rPr>
              <a:t>TIDAK</a:t>
            </a:r>
            <a:r>
              <a:rPr dirty="0" sz="1700" spc="-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700">
                <a:solidFill>
                  <a:srgbClr val="ffffff"/>
                </a:solidFill>
                <a:latin typeface="Calibri"/>
                <a:cs typeface="Calibri"/>
              </a:rPr>
              <a:t>ADA</a:t>
            </a:r>
          </a:p>
          <a:p>
            <a:pPr marL="325815" marR="0">
              <a:lnSpc>
                <a:spcPts val="1700"/>
              </a:lnSpc>
              <a:spcBef>
                <a:spcPts val="135"/>
              </a:spcBef>
              <a:spcAft>
                <a:spcPts val="0"/>
              </a:spcAft>
            </a:pPr>
            <a:r>
              <a:rPr dirty="0" sz="1700">
                <a:solidFill>
                  <a:srgbClr val="ffffff"/>
                </a:solidFill>
                <a:latin typeface="Calibri"/>
                <a:cs typeface="Calibri"/>
              </a:rPr>
              <a:t>WC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470507" y="4346955"/>
            <a:ext cx="480677" cy="254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700">
                <a:solidFill>
                  <a:srgbClr val="ffffff"/>
                </a:solidFill>
                <a:latin typeface="Calibri"/>
                <a:cs typeface="Calibri"/>
              </a:rPr>
              <a:t>499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0241889" y="4372619"/>
            <a:ext cx="1548757" cy="68021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1423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Total</a:t>
            </a:r>
            <a:r>
              <a:rPr dirty="0" sz="1600" spc="-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Jumlah</a:t>
            </a:r>
            <a:r>
              <a:rPr dirty="0" sz="1600" spc="-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Air</a:t>
            </a:r>
          </a:p>
          <a:p>
            <a:pPr marL="0" marR="0">
              <a:lnSpc>
                <a:spcPts val="1600"/>
              </a:lnSpc>
              <a:spcBef>
                <a:spcPts val="128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Permukaan</a:t>
            </a:r>
            <a:r>
              <a:rPr dirty="0" sz="1600" spc="-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1506</a:t>
            </a:r>
          </a:p>
          <a:p>
            <a:pPr marL="589954" marR="0">
              <a:lnSpc>
                <a:spcPts val="1600"/>
              </a:lnSpc>
              <a:spcBef>
                <a:spcPts val="177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KK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7870873" y="4505040"/>
            <a:ext cx="1774485" cy="4607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Tersisa</a:t>
            </a:r>
            <a:r>
              <a:rPr dirty="0" sz="1600" spc="-37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493</a:t>
            </a:r>
            <a:r>
              <a:rPr dirty="0" sz="1600" spc="-37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KK</a:t>
            </a:r>
            <a:r>
              <a:rPr dirty="0" sz="1600" spc="-37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yang</a:t>
            </a:r>
          </a:p>
          <a:p>
            <a:pPr marL="74066" marR="0">
              <a:lnSpc>
                <a:spcPts val="1600"/>
              </a:lnSpc>
              <a:spcBef>
                <a:spcPts val="127"/>
              </a:spcBef>
              <a:spcAft>
                <a:spcPts val="0"/>
              </a:spcAft>
            </a:pP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akan</a:t>
            </a:r>
            <a:r>
              <a:rPr dirty="0" sz="1600" spc="-38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di</a:t>
            </a:r>
            <a:r>
              <a:rPr dirty="0" sz="1600" spc="-38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intervensi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2529542" y="4924274"/>
            <a:ext cx="1286702" cy="266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PRIOTITAS</a:t>
            </a:r>
            <a:r>
              <a:rPr dirty="0" sz="1800" spc="-43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II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7962254" y="5146792"/>
            <a:ext cx="1570226" cy="4607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Masuk</a:t>
            </a:r>
            <a:r>
              <a:rPr dirty="0" sz="1600" spc="-38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Intervensi</a:t>
            </a:r>
          </a:p>
          <a:p>
            <a:pPr marL="124916" marR="0">
              <a:lnSpc>
                <a:spcPts val="1600"/>
              </a:lnSpc>
              <a:spcBef>
                <a:spcPts val="127"/>
              </a:spcBef>
              <a:spcAft>
                <a:spcPts val="0"/>
              </a:spcAft>
            </a:pP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2023</a:t>
            </a:r>
            <a:r>
              <a:rPr dirty="0" sz="1600" spc="-37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ada</a:t>
            </a:r>
            <a:r>
              <a:rPr dirty="0" sz="1600" spc="-37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dirty="0" sz="1600" spc="-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KK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4279712" y="5396378"/>
            <a:ext cx="1311070" cy="48717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31006" marR="0">
              <a:lnSpc>
                <a:spcPts val="17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700">
                <a:solidFill>
                  <a:srgbClr val="ffffff"/>
                </a:solidFill>
                <a:latin typeface="Calibri"/>
                <a:cs typeface="Calibri"/>
              </a:rPr>
              <a:t>AIR</a:t>
            </a:r>
          </a:p>
          <a:p>
            <a:pPr marL="0" marR="0">
              <a:lnSpc>
                <a:spcPts val="1700"/>
              </a:lnSpc>
              <a:spcBef>
                <a:spcPts val="136"/>
              </a:spcBef>
              <a:spcAft>
                <a:spcPts val="0"/>
              </a:spcAft>
            </a:pPr>
            <a:r>
              <a:rPr dirty="0" sz="1700">
                <a:solidFill>
                  <a:srgbClr val="ffffff"/>
                </a:solidFill>
                <a:latin typeface="Calibri"/>
                <a:cs typeface="Calibri"/>
              </a:rPr>
              <a:t>PERMUKAAN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6415738" y="5512964"/>
            <a:ext cx="590103" cy="254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700">
                <a:solidFill>
                  <a:srgbClr val="ffffff"/>
                </a:solidFill>
                <a:latin typeface="Calibri"/>
                <a:cs typeface="Calibri"/>
              </a:rPr>
              <a:t>1052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7842298" y="5671048"/>
            <a:ext cx="1831381" cy="4607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Tersisa</a:t>
            </a:r>
            <a:r>
              <a:rPr dirty="0" sz="1600" spc="-37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1051KK</a:t>
            </a:r>
            <a:r>
              <a:rPr dirty="0" sz="1600" spc="-37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yang</a:t>
            </a:r>
          </a:p>
          <a:p>
            <a:pPr marL="102641" marR="0">
              <a:lnSpc>
                <a:spcPts val="1600"/>
              </a:lnSpc>
              <a:spcBef>
                <a:spcPts val="127"/>
              </a:spcBef>
              <a:spcAft>
                <a:spcPts val="0"/>
              </a:spcAft>
            </a:pP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akan</a:t>
            </a:r>
            <a:r>
              <a:rPr dirty="0" sz="1600" spc="-38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di</a:t>
            </a:r>
            <a:r>
              <a:rPr dirty="0" sz="1600" spc="-38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intervensi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065996" y="279726"/>
            <a:ext cx="3283496" cy="5410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INTERVENSI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MURNI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TAHUN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2023</a:t>
            </a:r>
          </a:p>
          <a:p>
            <a:pPr marL="1002698" marR="0">
              <a:lnSpc>
                <a:spcPts val="1800"/>
              </a:lnSpc>
              <a:spcBef>
                <a:spcPts val="360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PRIORITAS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I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897921" y="1658706"/>
            <a:ext cx="1862813" cy="91284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54793" marR="0">
              <a:lnSpc>
                <a:spcPts val="1847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44546a"/>
                </a:solidFill>
                <a:latin typeface="HWTPGR+MicrosoftYaHei-Bold"/>
                <a:cs typeface="HWTPGR+MicrosoftYaHei-Bold"/>
              </a:rPr>
              <a:t>Bamban</a:t>
            </a:r>
            <a:r>
              <a:rPr dirty="0" sz="1400" b="1">
                <a:solidFill>
                  <a:srgbClr val="44546a"/>
                </a:solidFill>
                <a:latin typeface="HWTPGR+MicrosoftYaHei-Bold"/>
                <a:cs typeface="HWTPGR+MicrosoftYaHei-Bold"/>
              </a:rPr>
              <a:t> </a:t>
            </a:r>
            <a:r>
              <a:rPr dirty="0" sz="1400" b="1">
                <a:solidFill>
                  <a:srgbClr val="44546a"/>
                </a:solidFill>
                <a:latin typeface="HWTPGR+MicrosoftYaHei-Bold"/>
                <a:cs typeface="HWTPGR+MicrosoftYaHei-Bold"/>
              </a:rPr>
              <a:t>1</a:t>
            </a:r>
            <a:r>
              <a:rPr dirty="0" sz="1400" b="1">
                <a:solidFill>
                  <a:srgbClr val="44546a"/>
                </a:solidFill>
                <a:latin typeface="HWTPGR+MicrosoftYaHei-Bold"/>
                <a:cs typeface="HWTPGR+MicrosoftYaHei-Bold"/>
              </a:rPr>
              <a:t> </a:t>
            </a:r>
            <a:r>
              <a:rPr dirty="0" sz="1400" b="1">
                <a:solidFill>
                  <a:srgbClr val="44546a"/>
                </a:solidFill>
                <a:latin typeface="HWTPGR+MicrosoftYaHei-Bold"/>
                <a:cs typeface="HWTPGR+MicrosoftYaHei-Bold"/>
              </a:rPr>
              <a:t>KK</a:t>
            </a:r>
          </a:p>
          <a:p>
            <a:pPr marL="80962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44546a"/>
                </a:solidFill>
                <a:latin typeface="HWTPGR+MicrosoftYaHei-Bold"/>
                <a:cs typeface="HWTPGR+MicrosoftYaHei-Bold"/>
              </a:rPr>
              <a:t>Kayu</a:t>
            </a:r>
            <a:r>
              <a:rPr dirty="0" sz="1400" b="1">
                <a:solidFill>
                  <a:srgbClr val="44546a"/>
                </a:solidFill>
                <a:latin typeface="HWTPGR+MicrosoftYaHei-Bold"/>
                <a:cs typeface="HWTPGR+MicrosoftYaHei-Bold"/>
              </a:rPr>
              <a:t> </a:t>
            </a:r>
            <a:r>
              <a:rPr dirty="0" sz="1400" b="1">
                <a:solidFill>
                  <a:srgbClr val="44546a"/>
                </a:solidFill>
                <a:latin typeface="HWTPGR+MicrosoftYaHei-Bold"/>
                <a:cs typeface="HWTPGR+MicrosoftYaHei-Bold"/>
              </a:rPr>
              <a:t>Abang</a:t>
            </a:r>
            <a:r>
              <a:rPr dirty="0" sz="1400" b="1">
                <a:solidFill>
                  <a:srgbClr val="44546a"/>
                </a:solidFill>
                <a:latin typeface="HWTPGR+MicrosoftYaHei-Bold"/>
                <a:cs typeface="HWTPGR+MicrosoftYaHei-Bold"/>
              </a:rPr>
              <a:t> </a:t>
            </a:r>
            <a:r>
              <a:rPr dirty="0" sz="1400" b="1">
                <a:solidFill>
                  <a:srgbClr val="44546a"/>
                </a:solidFill>
                <a:latin typeface="HWTPGR+MicrosoftYaHei-Bold"/>
                <a:cs typeface="HWTPGR+MicrosoftYaHei-Bold"/>
              </a:rPr>
              <a:t>1</a:t>
            </a:r>
            <a:r>
              <a:rPr dirty="0" sz="1400" b="1">
                <a:solidFill>
                  <a:srgbClr val="44546a"/>
                </a:solidFill>
                <a:latin typeface="HWTPGR+MicrosoftYaHei-Bold"/>
                <a:cs typeface="HWTPGR+MicrosoftYaHei-Bold"/>
              </a:rPr>
              <a:t> </a:t>
            </a:r>
            <a:r>
              <a:rPr dirty="0" sz="1400" b="1">
                <a:solidFill>
                  <a:srgbClr val="44546a"/>
                </a:solidFill>
                <a:latin typeface="HWTPGR+MicrosoftYaHei-Bold"/>
                <a:cs typeface="HWTPGR+MicrosoftYaHei-Bold"/>
              </a:rPr>
              <a:t>KK</a:t>
            </a:r>
          </a:p>
          <a:p>
            <a:pPr marL="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44546a"/>
                </a:solidFill>
                <a:latin typeface="HWTPGR+MicrosoftYaHei-Bold"/>
                <a:cs typeface="HWTPGR+MicrosoftYaHei-Bold"/>
              </a:rPr>
              <a:t>Telaga</a:t>
            </a:r>
            <a:r>
              <a:rPr dirty="0" sz="1400" b="1">
                <a:solidFill>
                  <a:srgbClr val="44546a"/>
                </a:solidFill>
                <a:latin typeface="HWTPGR+MicrosoftYaHei-Bold"/>
                <a:cs typeface="HWTPGR+MicrosoftYaHei-Bold"/>
              </a:rPr>
              <a:t> </a:t>
            </a:r>
            <a:r>
              <a:rPr dirty="0" sz="1400" b="1">
                <a:solidFill>
                  <a:srgbClr val="44546a"/>
                </a:solidFill>
                <a:latin typeface="HWTPGR+MicrosoftYaHei-Bold"/>
                <a:cs typeface="HWTPGR+MicrosoftYaHei-Bold"/>
              </a:rPr>
              <a:t>Sili-Sili</a:t>
            </a:r>
            <a:r>
              <a:rPr dirty="0" sz="1400" b="1">
                <a:solidFill>
                  <a:srgbClr val="44546a"/>
                </a:solidFill>
                <a:latin typeface="HWTPGR+MicrosoftYaHei-Bold"/>
                <a:cs typeface="HWTPGR+MicrosoftYaHei-Bold"/>
              </a:rPr>
              <a:t> </a:t>
            </a:r>
            <a:r>
              <a:rPr dirty="0" sz="1400" b="1">
                <a:solidFill>
                  <a:srgbClr val="44546a"/>
                </a:solidFill>
                <a:latin typeface="HWTPGR+MicrosoftYaHei-Bold"/>
                <a:cs typeface="HWTPGR+MicrosoftYaHei-Bold"/>
              </a:rPr>
              <a:t>2</a:t>
            </a:r>
            <a:r>
              <a:rPr dirty="0" sz="1400" b="1">
                <a:solidFill>
                  <a:srgbClr val="44546a"/>
                </a:solidFill>
                <a:latin typeface="HWTPGR+MicrosoftYaHei-Bold"/>
                <a:cs typeface="HWTPGR+MicrosoftYaHei-Bold"/>
              </a:rPr>
              <a:t> </a:t>
            </a:r>
            <a:r>
              <a:rPr dirty="0" sz="1400" b="1">
                <a:solidFill>
                  <a:srgbClr val="44546a"/>
                </a:solidFill>
                <a:latin typeface="HWTPGR+MicrosoftYaHei-Bold"/>
                <a:cs typeface="HWTPGR+MicrosoftYaHei-Bold"/>
              </a:rPr>
              <a:t>KK</a:t>
            </a:r>
          </a:p>
          <a:p>
            <a:pPr marL="220662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44546a"/>
                </a:solidFill>
                <a:latin typeface="HWTPGR+MicrosoftYaHei-Bold"/>
                <a:cs typeface="HWTPGR+MicrosoftYaHei-Bold"/>
              </a:rPr>
              <a:t>Bakarung</a:t>
            </a:r>
            <a:r>
              <a:rPr dirty="0" sz="1400" b="1">
                <a:solidFill>
                  <a:srgbClr val="44546a"/>
                </a:solidFill>
                <a:latin typeface="HWTPGR+MicrosoftYaHei-Bold"/>
                <a:cs typeface="HWTPGR+MicrosoftYaHei-Bold"/>
              </a:rPr>
              <a:t> </a:t>
            </a:r>
            <a:r>
              <a:rPr dirty="0" sz="1400" b="1">
                <a:solidFill>
                  <a:srgbClr val="44546a"/>
                </a:solidFill>
                <a:latin typeface="HWTPGR+MicrosoftYaHei-Bold"/>
                <a:cs typeface="HWTPGR+MicrosoftYaHei-Bold"/>
              </a:rPr>
              <a:t>1KK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939771" y="1861449"/>
            <a:ext cx="1394487" cy="48612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47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44546a"/>
                </a:solidFill>
                <a:latin typeface="HWTPGR+MicrosoftYaHei-Bold"/>
                <a:cs typeface="HWTPGR+MicrosoftYaHei-Bold"/>
              </a:rPr>
              <a:t>Bangkau</a:t>
            </a:r>
            <a:r>
              <a:rPr dirty="0" sz="1400" b="1">
                <a:solidFill>
                  <a:srgbClr val="44546a"/>
                </a:solidFill>
                <a:latin typeface="HWTPGR+MicrosoftYaHei-Bold"/>
                <a:cs typeface="HWTPGR+MicrosoftYaHei-Bold"/>
              </a:rPr>
              <a:t> </a:t>
            </a:r>
            <a:r>
              <a:rPr dirty="0" sz="1400" b="1">
                <a:solidFill>
                  <a:srgbClr val="44546a"/>
                </a:solidFill>
                <a:latin typeface="HWTPGR+MicrosoftYaHei-Bold"/>
                <a:cs typeface="HWTPGR+MicrosoftYaHei-Bold"/>
              </a:rPr>
              <a:t>4</a:t>
            </a:r>
            <a:r>
              <a:rPr dirty="0" sz="1400" b="1">
                <a:solidFill>
                  <a:srgbClr val="44546a"/>
                </a:solidFill>
                <a:latin typeface="HWTPGR+MicrosoftYaHei-Bold"/>
                <a:cs typeface="HWTPGR+MicrosoftYaHei-Bold"/>
              </a:rPr>
              <a:t> </a:t>
            </a:r>
            <a:r>
              <a:rPr dirty="0" sz="1400" b="1">
                <a:solidFill>
                  <a:srgbClr val="44546a"/>
                </a:solidFill>
                <a:latin typeface="HWTPGR+MicrosoftYaHei-Bold"/>
                <a:cs typeface="HWTPGR+MicrosoftYaHei-Bold"/>
              </a:rPr>
              <a:t>KK</a:t>
            </a:r>
          </a:p>
          <a:p>
            <a:pPr marL="132556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44546a"/>
                </a:solidFill>
                <a:latin typeface="HWTPGR+MicrosoftYaHei-Bold"/>
                <a:cs typeface="HWTPGR+MicrosoftYaHei-Bold"/>
              </a:rPr>
              <a:t>Baluti</a:t>
            </a:r>
            <a:r>
              <a:rPr dirty="0" sz="1400" b="1">
                <a:solidFill>
                  <a:srgbClr val="44546a"/>
                </a:solidFill>
                <a:latin typeface="HWTPGR+MicrosoftYaHei-Bold"/>
                <a:cs typeface="HWTPGR+MicrosoftYaHei-Bold"/>
              </a:rPr>
              <a:t> </a:t>
            </a:r>
            <a:r>
              <a:rPr dirty="0" sz="1400" b="1">
                <a:solidFill>
                  <a:srgbClr val="44546a"/>
                </a:solidFill>
                <a:latin typeface="HWTPGR+MicrosoftYaHei-Bold"/>
                <a:cs typeface="HWTPGR+MicrosoftYaHei-Bold"/>
              </a:rPr>
              <a:t>2</a:t>
            </a:r>
            <a:r>
              <a:rPr dirty="0" sz="1400" b="1">
                <a:solidFill>
                  <a:srgbClr val="44546a"/>
                </a:solidFill>
                <a:latin typeface="HWTPGR+MicrosoftYaHei-Bold"/>
                <a:cs typeface="HWTPGR+MicrosoftYaHei-Bold"/>
              </a:rPr>
              <a:t> </a:t>
            </a:r>
            <a:r>
              <a:rPr dirty="0" sz="1400" b="1">
                <a:solidFill>
                  <a:srgbClr val="44546a"/>
                </a:solidFill>
                <a:latin typeface="HWTPGR+MicrosoftYaHei-Bold"/>
                <a:cs typeface="HWTPGR+MicrosoftYaHei-Bold"/>
              </a:rPr>
              <a:t>KK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873816" y="2378714"/>
            <a:ext cx="978892" cy="215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Kandangan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639195" y="2885252"/>
            <a:ext cx="974312" cy="215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Daha</a:t>
            </a: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Barat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479644" y="3002464"/>
            <a:ext cx="1936955" cy="156300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47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44546a"/>
                </a:solidFill>
                <a:latin typeface="HWTPGR+MicrosoftYaHei-Bold"/>
                <a:cs typeface="HWTPGR+MicrosoftYaHei-Bold"/>
              </a:rPr>
              <a:t>Siang</a:t>
            </a:r>
            <a:r>
              <a:rPr dirty="0" sz="1400" b="1">
                <a:solidFill>
                  <a:srgbClr val="44546a"/>
                </a:solidFill>
                <a:latin typeface="HWTPGR+MicrosoftYaHei-Bold"/>
                <a:cs typeface="HWTPGR+MicrosoftYaHei-Bold"/>
              </a:rPr>
              <a:t> </a:t>
            </a:r>
            <a:r>
              <a:rPr dirty="0" sz="1400" b="1">
                <a:solidFill>
                  <a:srgbClr val="44546a"/>
                </a:solidFill>
                <a:latin typeface="HWTPGR+MicrosoftYaHei-Bold"/>
                <a:cs typeface="HWTPGR+MicrosoftYaHei-Bold"/>
              </a:rPr>
              <a:t>Gantung</a:t>
            </a:r>
            <a:r>
              <a:rPr dirty="0" sz="1400" b="1">
                <a:solidFill>
                  <a:srgbClr val="44546a"/>
                </a:solidFill>
                <a:latin typeface="HWTPGR+MicrosoftYaHei-Bold"/>
                <a:cs typeface="HWTPGR+MicrosoftYaHei-Bold"/>
              </a:rPr>
              <a:t> </a:t>
            </a:r>
            <a:r>
              <a:rPr dirty="0" sz="1400" b="1">
                <a:solidFill>
                  <a:srgbClr val="44546a"/>
                </a:solidFill>
                <a:latin typeface="HWTPGR+MicrosoftYaHei-Bold"/>
                <a:cs typeface="HWTPGR+MicrosoftYaHei-Bold"/>
              </a:rPr>
              <a:t>2</a:t>
            </a:r>
            <a:r>
              <a:rPr dirty="0" sz="1400" b="1">
                <a:solidFill>
                  <a:srgbClr val="44546a"/>
                </a:solidFill>
                <a:latin typeface="HWTPGR+MicrosoftYaHei-Bold"/>
                <a:cs typeface="HWTPGR+MicrosoftYaHei-Bold"/>
              </a:rPr>
              <a:t> </a:t>
            </a:r>
            <a:r>
              <a:rPr dirty="0" sz="1400" b="1">
                <a:solidFill>
                  <a:srgbClr val="44546a"/>
                </a:solidFill>
                <a:latin typeface="HWTPGR+MicrosoftYaHei-Bold"/>
                <a:cs typeface="HWTPGR+MicrosoftYaHei-Bold"/>
              </a:rPr>
              <a:t>KK</a:t>
            </a:r>
          </a:p>
          <a:p>
            <a:pPr marL="302418" marR="0">
              <a:lnSpc>
                <a:spcPts val="1847"/>
              </a:lnSpc>
              <a:spcBef>
                <a:spcPts val="8361"/>
              </a:spcBef>
              <a:spcAft>
                <a:spcPts val="0"/>
              </a:spcAft>
            </a:pPr>
            <a:r>
              <a:rPr dirty="0" sz="1400" b="1">
                <a:solidFill>
                  <a:srgbClr val="44546a"/>
                </a:solidFill>
                <a:latin typeface="HWTPGR+MicrosoftYaHei-Bold"/>
                <a:cs typeface="HWTPGR+MicrosoftYaHei-Bold"/>
              </a:rPr>
              <a:t>Samuda</a:t>
            </a:r>
            <a:r>
              <a:rPr dirty="0" sz="1400" b="1">
                <a:solidFill>
                  <a:srgbClr val="44546a"/>
                </a:solidFill>
                <a:latin typeface="HWTPGR+MicrosoftYaHei-Bold"/>
                <a:cs typeface="HWTPGR+MicrosoftYaHei-Bold"/>
              </a:rPr>
              <a:t> </a:t>
            </a:r>
            <a:r>
              <a:rPr dirty="0" sz="1400" b="1">
                <a:solidFill>
                  <a:srgbClr val="44546a"/>
                </a:solidFill>
                <a:latin typeface="HWTPGR+MicrosoftYaHei-Bold"/>
                <a:cs typeface="HWTPGR+MicrosoftYaHei-Bold"/>
              </a:rPr>
              <a:t>2</a:t>
            </a:r>
            <a:r>
              <a:rPr dirty="0" sz="1400" b="1">
                <a:solidFill>
                  <a:srgbClr val="44546a"/>
                </a:solidFill>
                <a:latin typeface="HWTPGR+MicrosoftYaHei-Bold"/>
                <a:cs typeface="HWTPGR+MicrosoftYaHei-Bold"/>
              </a:rPr>
              <a:t> </a:t>
            </a:r>
            <a:r>
              <a:rPr dirty="0" sz="1400" b="1">
                <a:solidFill>
                  <a:srgbClr val="44546a"/>
                </a:solidFill>
                <a:latin typeface="HWTPGR+MicrosoftYaHei-Bold"/>
                <a:cs typeface="HWTPGR+MicrosoftYaHei-Bold"/>
              </a:rPr>
              <a:t>KK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9002517" y="3355912"/>
            <a:ext cx="1743154" cy="48612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47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44546a"/>
                </a:solidFill>
                <a:latin typeface="HWTPGR+MicrosoftYaHei-Bold"/>
                <a:cs typeface="HWTPGR+MicrosoftYaHei-Bold"/>
              </a:rPr>
              <a:t>Karang</a:t>
            </a:r>
            <a:r>
              <a:rPr dirty="0" sz="1400" b="1">
                <a:solidFill>
                  <a:srgbClr val="44546a"/>
                </a:solidFill>
                <a:latin typeface="HWTPGR+MicrosoftYaHei-Bold"/>
                <a:cs typeface="HWTPGR+MicrosoftYaHei-Bold"/>
              </a:rPr>
              <a:t> </a:t>
            </a:r>
            <a:r>
              <a:rPr dirty="0" sz="1400" b="1">
                <a:solidFill>
                  <a:srgbClr val="44546a"/>
                </a:solidFill>
                <a:latin typeface="HWTPGR+MicrosoftYaHei-Bold"/>
                <a:cs typeface="HWTPGR+MicrosoftYaHei-Bold"/>
              </a:rPr>
              <a:t>Jawa</a:t>
            </a:r>
            <a:r>
              <a:rPr dirty="0" sz="1400" b="1">
                <a:solidFill>
                  <a:srgbClr val="44546a"/>
                </a:solidFill>
                <a:latin typeface="HWTPGR+MicrosoftYaHei-Bold"/>
                <a:cs typeface="HWTPGR+MicrosoftYaHei-Bold"/>
              </a:rPr>
              <a:t> </a:t>
            </a:r>
            <a:r>
              <a:rPr dirty="0" sz="1400" b="1">
                <a:solidFill>
                  <a:srgbClr val="44546a"/>
                </a:solidFill>
                <a:latin typeface="HWTPGR+MicrosoftYaHei-Bold"/>
                <a:cs typeface="HWTPGR+MicrosoftYaHei-Bold"/>
              </a:rPr>
              <a:t>1</a:t>
            </a:r>
            <a:r>
              <a:rPr dirty="0" sz="1400" b="1">
                <a:solidFill>
                  <a:srgbClr val="44546a"/>
                </a:solidFill>
                <a:latin typeface="HWTPGR+MicrosoftYaHei-Bold"/>
                <a:cs typeface="HWTPGR+MicrosoftYaHei-Bold"/>
              </a:rPr>
              <a:t> </a:t>
            </a:r>
            <a:r>
              <a:rPr dirty="0" sz="1400" b="1">
                <a:solidFill>
                  <a:srgbClr val="44546a"/>
                </a:solidFill>
                <a:latin typeface="HWTPGR+MicrosoftYaHei-Bold"/>
                <a:cs typeface="HWTPGR+MicrosoftYaHei-Bold"/>
              </a:rPr>
              <a:t>KK</a:t>
            </a:r>
          </a:p>
          <a:p>
            <a:pPr marL="315912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44546a"/>
                </a:solidFill>
                <a:latin typeface="HWTPGR+MicrosoftYaHei-Bold"/>
                <a:cs typeface="HWTPGR+MicrosoftYaHei-Bold"/>
              </a:rPr>
              <a:t>Tabihi</a:t>
            </a:r>
            <a:r>
              <a:rPr dirty="0" sz="1400" b="1">
                <a:solidFill>
                  <a:srgbClr val="44546a"/>
                </a:solidFill>
                <a:latin typeface="HWTPGR+MicrosoftYaHei-Bold"/>
                <a:cs typeface="HWTPGR+MicrosoftYaHei-Bold"/>
              </a:rPr>
              <a:t> </a:t>
            </a:r>
            <a:r>
              <a:rPr dirty="0" sz="1400" b="1">
                <a:solidFill>
                  <a:srgbClr val="44546a"/>
                </a:solidFill>
                <a:latin typeface="HWTPGR+MicrosoftYaHei-Bold"/>
                <a:cs typeface="HWTPGR+MicrosoftYaHei-Bold"/>
              </a:rPr>
              <a:t>1KK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801873" y="3446727"/>
            <a:ext cx="1361885" cy="5410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3684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INTERVENSI</a:t>
            </a:r>
          </a:p>
          <a:p>
            <a:pPr marL="0" marR="0">
              <a:lnSpc>
                <a:spcPts val="1800"/>
              </a:lnSpc>
              <a:spcBef>
                <a:spcPts val="360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TAHUN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2023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9155710" y="3782632"/>
            <a:ext cx="1437337" cy="48612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4131" marR="0">
              <a:lnSpc>
                <a:spcPts val="1847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44546a"/>
                </a:solidFill>
                <a:latin typeface="HWTPGR+MicrosoftYaHei-Bold"/>
                <a:cs typeface="HWTPGR+MicrosoftYaHei-Bold"/>
              </a:rPr>
              <a:t>BatuBini</a:t>
            </a:r>
            <a:r>
              <a:rPr dirty="0" sz="1400" b="1">
                <a:solidFill>
                  <a:srgbClr val="44546a"/>
                </a:solidFill>
                <a:latin typeface="HWTPGR+MicrosoftYaHei-Bold"/>
                <a:cs typeface="HWTPGR+MicrosoftYaHei-Bold"/>
              </a:rPr>
              <a:t> </a:t>
            </a:r>
            <a:r>
              <a:rPr dirty="0" sz="1400" b="1">
                <a:solidFill>
                  <a:srgbClr val="44546a"/>
                </a:solidFill>
                <a:latin typeface="HWTPGR+MicrosoftYaHei-Bold"/>
                <a:cs typeface="HWTPGR+MicrosoftYaHei-Bold"/>
              </a:rPr>
              <a:t>1</a:t>
            </a:r>
            <a:r>
              <a:rPr dirty="0" sz="1400" b="1">
                <a:solidFill>
                  <a:srgbClr val="44546a"/>
                </a:solidFill>
                <a:latin typeface="HWTPGR+MicrosoftYaHei-Bold"/>
                <a:cs typeface="HWTPGR+MicrosoftYaHei-Bold"/>
              </a:rPr>
              <a:t> </a:t>
            </a:r>
            <a:r>
              <a:rPr dirty="0" sz="1400" b="1">
                <a:solidFill>
                  <a:srgbClr val="44546a"/>
                </a:solidFill>
                <a:latin typeface="HWTPGR+MicrosoftYaHei-Bold"/>
                <a:cs typeface="HWTPGR+MicrosoftYaHei-Bold"/>
              </a:rPr>
              <a:t>KK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44546a"/>
                </a:solidFill>
                <a:latin typeface="HWTPGR+MicrosoftYaHei-Bold"/>
                <a:cs typeface="HWTPGR+MicrosoftYaHei-Bold"/>
              </a:rPr>
              <a:t>Batu</a:t>
            </a:r>
            <a:r>
              <a:rPr dirty="0" sz="1400" b="1">
                <a:solidFill>
                  <a:srgbClr val="44546a"/>
                </a:solidFill>
                <a:latin typeface="HWTPGR+MicrosoftYaHei-Bold"/>
                <a:cs typeface="HWTPGR+MicrosoftYaHei-Bold"/>
              </a:rPr>
              <a:t> </a:t>
            </a:r>
            <a:r>
              <a:rPr dirty="0" sz="1400" b="1">
                <a:solidFill>
                  <a:srgbClr val="44546a"/>
                </a:solidFill>
                <a:latin typeface="HWTPGR+MicrosoftYaHei-Bold"/>
                <a:cs typeface="HWTPGR+MicrosoftYaHei-Bold"/>
              </a:rPr>
              <a:t>Laki</a:t>
            </a:r>
            <a:r>
              <a:rPr dirty="0" sz="1400" b="1">
                <a:solidFill>
                  <a:srgbClr val="44546a"/>
                </a:solidFill>
                <a:latin typeface="HWTPGR+MicrosoftYaHei-Bold"/>
                <a:cs typeface="HWTPGR+MicrosoftYaHei-Bold"/>
              </a:rPr>
              <a:t> </a:t>
            </a:r>
            <a:r>
              <a:rPr dirty="0" sz="1400" b="1">
                <a:solidFill>
                  <a:srgbClr val="44546a"/>
                </a:solidFill>
                <a:latin typeface="HWTPGR+MicrosoftYaHei-Bold"/>
                <a:cs typeface="HWTPGR+MicrosoftYaHei-Bold"/>
              </a:rPr>
              <a:t>4</a:t>
            </a:r>
            <a:r>
              <a:rPr dirty="0" sz="1400" b="1">
                <a:solidFill>
                  <a:srgbClr val="44546a"/>
                </a:solidFill>
                <a:latin typeface="HWTPGR+MicrosoftYaHei-Bold"/>
                <a:cs typeface="HWTPGR+MicrosoftYaHei-Bold"/>
              </a:rPr>
              <a:t> </a:t>
            </a:r>
            <a:r>
              <a:rPr dirty="0" sz="1400" b="1">
                <a:solidFill>
                  <a:srgbClr val="44546a"/>
                </a:solidFill>
                <a:latin typeface="HWTPGR+MicrosoftYaHei-Bold"/>
                <a:cs typeface="HWTPGR+MicrosoftYaHei-Bold"/>
              </a:rPr>
              <a:t>KK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4817387" y="4214857"/>
            <a:ext cx="702208" cy="4292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Daha</a:t>
            </a:r>
          </a:p>
          <a:p>
            <a:pPr marL="0" marR="0">
              <a:lnSpc>
                <a:spcPts val="1400"/>
              </a:lnSpc>
              <a:spcBef>
                <a:spcPts val="280"/>
              </a:spcBef>
              <a:spcAft>
                <a:spcPts val="0"/>
              </a:spcAft>
            </a:pP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Selatan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8760603" y="4739813"/>
            <a:ext cx="2134313" cy="48612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1275" marR="0">
              <a:lnSpc>
                <a:spcPts val="1847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44546a"/>
                </a:solidFill>
                <a:latin typeface="HWTPGR+MicrosoftYaHei-Bold"/>
                <a:cs typeface="HWTPGR+MicrosoftYaHei-Bold"/>
              </a:rPr>
              <a:t>Baruh</a:t>
            </a:r>
            <a:r>
              <a:rPr dirty="0" sz="1400" b="1">
                <a:solidFill>
                  <a:srgbClr val="44546a"/>
                </a:solidFill>
                <a:latin typeface="HWTPGR+MicrosoftYaHei-Bold"/>
                <a:cs typeface="HWTPGR+MicrosoftYaHei-Bold"/>
              </a:rPr>
              <a:t> </a:t>
            </a:r>
            <a:r>
              <a:rPr dirty="0" sz="1400" b="1">
                <a:solidFill>
                  <a:srgbClr val="44546a"/>
                </a:solidFill>
                <a:latin typeface="HWTPGR+MicrosoftYaHei-Bold"/>
                <a:cs typeface="HWTPGR+MicrosoftYaHei-Bold"/>
              </a:rPr>
              <a:t>Kembang</a:t>
            </a:r>
            <a:r>
              <a:rPr dirty="0" sz="1400" b="1">
                <a:solidFill>
                  <a:srgbClr val="44546a"/>
                </a:solidFill>
                <a:latin typeface="HWTPGR+MicrosoftYaHei-Bold"/>
                <a:cs typeface="HWTPGR+MicrosoftYaHei-Bold"/>
              </a:rPr>
              <a:t> </a:t>
            </a:r>
            <a:r>
              <a:rPr dirty="0" sz="1400" b="1">
                <a:solidFill>
                  <a:srgbClr val="44546a"/>
                </a:solidFill>
                <a:latin typeface="HWTPGR+MicrosoftYaHei-Bold"/>
                <a:cs typeface="HWTPGR+MicrosoftYaHei-Bold"/>
              </a:rPr>
              <a:t>2</a:t>
            </a:r>
            <a:r>
              <a:rPr dirty="0" sz="1400" b="1">
                <a:solidFill>
                  <a:srgbClr val="44546a"/>
                </a:solidFill>
                <a:latin typeface="HWTPGR+MicrosoftYaHei-Bold"/>
                <a:cs typeface="HWTPGR+MicrosoftYaHei-Bold"/>
              </a:rPr>
              <a:t> </a:t>
            </a:r>
            <a:r>
              <a:rPr dirty="0" sz="1400" b="1">
                <a:solidFill>
                  <a:srgbClr val="44546a"/>
                </a:solidFill>
                <a:latin typeface="HWTPGR+MicrosoftYaHei-Bold"/>
                <a:cs typeface="HWTPGR+MicrosoftYaHei-Bold"/>
              </a:rPr>
              <a:t>KK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44546a"/>
                </a:solidFill>
                <a:latin typeface="HWTPGR+MicrosoftYaHei-Bold"/>
                <a:cs typeface="HWTPGR+MicrosoftYaHei-Bold"/>
              </a:rPr>
              <a:t>Hamayung</a:t>
            </a:r>
            <a:r>
              <a:rPr dirty="0" sz="1400" b="1">
                <a:solidFill>
                  <a:srgbClr val="44546a"/>
                </a:solidFill>
                <a:latin typeface="HWTPGR+MicrosoftYaHei-Bold"/>
                <a:cs typeface="HWTPGR+MicrosoftYaHei-Bold"/>
              </a:rPr>
              <a:t> </a:t>
            </a:r>
            <a:r>
              <a:rPr dirty="0" sz="1400" b="1">
                <a:solidFill>
                  <a:srgbClr val="44546a"/>
                </a:solidFill>
                <a:latin typeface="HWTPGR+MicrosoftYaHei-Bold"/>
                <a:cs typeface="HWTPGR+MicrosoftYaHei-Bold"/>
              </a:rPr>
              <a:t>Utara</a:t>
            </a:r>
            <a:r>
              <a:rPr dirty="0" sz="1400" b="1">
                <a:solidFill>
                  <a:srgbClr val="44546a"/>
                </a:solidFill>
                <a:latin typeface="HWTPGR+MicrosoftYaHei-Bold"/>
                <a:cs typeface="HWTPGR+MicrosoftYaHei-Bold"/>
              </a:rPr>
              <a:t> </a:t>
            </a:r>
            <a:r>
              <a:rPr dirty="0" sz="1400" b="1">
                <a:solidFill>
                  <a:srgbClr val="44546a"/>
                </a:solidFill>
                <a:latin typeface="HWTPGR+MicrosoftYaHei-Bold"/>
                <a:cs typeface="HWTPGR+MicrosoftYaHei-Bold"/>
              </a:rPr>
              <a:t>1</a:t>
            </a:r>
            <a:r>
              <a:rPr dirty="0" sz="1400" b="1">
                <a:solidFill>
                  <a:srgbClr val="44546a"/>
                </a:solidFill>
                <a:latin typeface="HWTPGR+MicrosoftYaHei-Bold"/>
                <a:cs typeface="HWTPGR+MicrosoftYaHei-Bold"/>
              </a:rPr>
              <a:t> </a:t>
            </a:r>
            <a:r>
              <a:rPr dirty="0" sz="1400" b="1">
                <a:solidFill>
                  <a:srgbClr val="44546a"/>
                </a:solidFill>
                <a:latin typeface="HWTPGR+MicrosoftYaHei-Bold"/>
                <a:cs typeface="HWTPGR+MicrosoftYaHei-Bold"/>
              </a:rPr>
              <a:t>KK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5920179" y="4958793"/>
            <a:ext cx="990665" cy="215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Daha</a:t>
            </a: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Utara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676464" y="5271272"/>
            <a:ext cx="3986603" cy="69948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47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000000"/>
                </a:solidFill>
                <a:latin typeface="HWTPGR+MicrosoftYaHei-Bold"/>
                <a:cs typeface="HWTPGR+MicrosoftYaHei-Bold"/>
              </a:rPr>
              <a:t>Jumlah</a:t>
            </a:r>
            <a:r>
              <a:rPr dirty="0" sz="1400" b="1">
                <a:solidFill>
                  <a:srgbClr val="000000"/>
                </a:solidFill>
                <a:latin typeface="HWTPGR+MicrosoftYaHei-Bold"/>
                <a:cs typeface="HWTPGR+MicrosoftYaHei-Bold"/>
              </a:rPr>
              <a:t> </a:t>
            </a:r>
            <a:r>
              <a:rPr dirty="0" sz="1400" b="1">
                <a:solidFill>
                  <a:srgbClr val="000000"/>
                </a:solidFill>
                <a:latin typeface="HWTPGR+MicrosoftYaHei-Bold"/>
                <a:cs typeface="HWTPGR+MicrosoftYaHei-Bold"/>
              </a:rPr>
              <a:t>yang</a:t>
            </a:r>
            <a:r>
              <a:rPr dirty="0" sz="1400" b="1">
                <a:solidFill>
                  <a:srgbClr val="000000"/>
                </a:solidFill>
                <a:latin typeface="HWTPGR+MicrosoftYaHei-Bold"/>
                <a:cs typeface="HWTPGR+MicrosoftYaHei-Bold"/>
              </a:rPr>
              <a:t> </a:t>
            </a:r>
            <a:r>
              <a:rPr dirty="0" sz="1400" b="1">
                <a:solidFill>
                  <a:srgbClr val="000000"/>
                </a:solidFill>
                <a:latin typeface="HWTPGR+MicrosoftYaHei-Bold"/>
                <a:cs typeface="HWTPGR+MicrosoftYaHei-Bold"/>
              </a:rPr>
              <a:t>akan</a:t>
            </a:r>
            <a:r>
              <a:rPr dirty="0" sz="1400" b="1">
                <a:solidFill>
                  <a:srgbClr val="000000"/>
                </a:solidFill>
                <a:latin typeface="HWTPGR+MicrosoftYaHei-Bold"/>
                <a:cs typeface="HWTPGR+MicrosoftYaHei-Bold"/>
              </a:rPr>
              <a:t> </a:t>
            </a:r>
            <a:r>
              <a:rPr dirty="0" sz="1400" b="1">
                <a:solidFill>
                  <a:srgbClr val="000000"/>
                </a:solidFill>
                <a:latin typeface="HWTPGR+MicrosoftYaHei-Bold"/>
                <a:cs typeface="HWTPGR+MicrosoftYaHei-Bold"/>
              </a:rPr>
              <a:t>di</a:t>
            </a:r>
            <a:r>
              <a:rPr dirty="0" sz="1400" b="1">
                <a:solidFill>
                  <a:srgbClr val="000000"/>
                </a:solidFill>
                <a:latin typeface="HWTPGR+MicrosoftYaHei-Bold"/>
                <a:cs typeface="HWTPGR+MicrosoftYaHei-Bold"/>
              </a:rPr>
              <a:t> </a:t>
            </a:r>
            <a:r>
              <a:rPr dirty="0" sz="1400" b="1">
                <a:solidFill>
                  <a:srgbClr val="000000"/>
                </a:solidFill>
                <a:latin typeface="HWTPGR+MicrosoftYaHei-Bold"/>
                <a:cs typeface="HWTPGR+MicrosoftYaHei-Bold"/>
              </a:rPr>
              <a:t>intervensi</a:t>
            </a:r>
            <a:r>
              <a:rPr dirty="0" sz="1400" b="1">
                <a:solidFill>
                  <a:srgbClr val="000000"/>
                </a:solidFill>
                <a:latin typeface="HWTPGR+MicrosoftYaHei-Bold"/>
                <a:cs typeface="HWTPGR+MicrosoftYaHei-Bold"/>
              </a:rPr>
              <a:t> </a:t>
            </a:r>
            <a:r>
              <a:rPr dirty="0" sz="1400" b="1">
                <a:solidFill>
                  <a:srgbClr val="000000"/>
                </a:solidFill>
                <a:latin typeface="HWTPGR+MicrosoftYaHei-Bold"/>
                <a:cs typeface="HWTPGR+MicrosoftYaHei-Bold"/>
              </a:rPr>
              <a:t>tahun</a:t>
            </a:r>
            <a:r>
              <a:rPr dirty="0" sz="1400" b="1">
                <a:solidFill>
                  <a:srgbClr val="000000"/>
                </a:solidFill>
                <a:latin typeface="HWTPGR+MicrosoftYaHei-Bold"/>
                <a:cs typeface="HWTPGR+MicrosoftYaHei-Bold"/>
              </a:rPr>
              <a:t> </a:t>
            </a:r>
            <a:r>
              <a:rPr dirty="0" sz="1400" b="1">
                <a:solidFill>
                  <a:srgbClr val="000000"/>
                </a:solidFill>
                <a:latin typeface="HWTPGR+MicrosoftYaHei-Bold"/>
                <a:cs typeface="HWTPGR+MicrosoftYaHei-Bold"/>
              </a:rPr>
              <a:t>2023</a:t>
            </a:r>
          </a:p>
          <a:p>
            <a:pPr marL="188118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000000"/>
                </a:solidFill>
                <a:latin typeface="HWTPGR+MicrosoftYaHei-Bold"/>
                <a:cs typeface="HWTPGR+MicrosoftYaHei-Bold"/>
              </a:rPr>
              <a:t>pada</a:t>
            </a:r>
            <a:r>
              <a:rPr dirty="0" sz="1400" b="1">
                <a:solidFill>
                  <a:srgbClr val="000000"/>
                </a:solidFill>
                <a:latin typeface="HWTPGR+MicrosoftYaHei-Bold"/>
                <a:cs typeface="HWTPGR+MicrosoftYaHei-Bold"/>
              </a:rPr>
              <a:t> </a:t>
            </a:r>
            <a:r>
              <a:rPr dirty="0" sz="1400" b="1">
                <a:solidFill>
                  <a:srgbClr val="000000"/>
                </a:solidFill>
                <a:latin typeface="HWTPGR+MicrosoftYaHei-Bold"/>
                <a:cs typeface="HWTPGR+MicrosoftYaHei-Bold"/>
              </a:rPr>
              <a:t>Prioritas</a:t>
            </a:r>
            <a:r>
              <a:rPr dirty="0" sz="1400" b="1">
                <a:solidFill>
                  <a:srgbClr val="000000"/>
                </a:solidFill>
                <a:latin typeface="HWTPGR+MicrosoftYaHei-Bold"/>
                <a:cs typeface="HWTPGR+MicrosoftYaHei-Bold"/>
              </a:rPr>
              <a:t> </a:t>
            </a:r>
            <a:r>
              <a:rPr dirty="0" sz="1400" b="1">
                <a:solidFill>
                  <a:srgbClr val="000000"/>
                </a:solidFill>
                <a:latin typeface="HWTPGR+MicrosoftYaHei-Bold"/>
                <a:cs typeface="HWTPGR+MicrosoftYaHei-Bold"/>
              </a:rPr>
              <a:t>I</a:t>
            </a:r>
            <a:r>
              <a:rPr dirty="0" sz="1400" b="1">
                <a:solidFill>
                  <a:srgbClr val="000000"/>
                </a:solidFill>
                <a:latin typeface="HWTPGR+MicrosoftYaHei-Bold"/>
                <a:cs typeface="HWTPGR+MicrosoftYaHei-Bold"/>
              </a:rPr>
              <a:t> </a:t>
            </a:r>
            <a:r>
              <a:rPr dirty="0" sz="1400" b="1">
                <a:solidFill>
                  <a:srgbClr val="000000"/>
                </a:solidFill>
                <a:latin typeface="HWTPGR+MicrosoftYaHei-Bold"/>
                <a:cs typeface="HWTPGR+MicrosoftYaHei-Bold"/>
              </a:rPr>
              <a:t>Oleh</a:t>
            </a:r>
            <a:r>
              <a:rPr dirty="0" sz="1400" b="1">
                <a:solidFill>
                  <a:srgbClr val="000000"/>
                </a:solidFill>
                <a:latin typeface="HWTPGR+MicrosoftYaHei-Bold"/>
                <a:cs typeface="HWTPGR+MicrosoftYaHei-Bold"/>
              </a:rPr>
              <a:t> </a:t>
            </a:r>
            <a:r>
              <a:rPr dirty="0" sz="1400" b="1">
                <a:solidFill>
                  <a:srgbClr val="000000"/>
                </a:solidFill>
                <a:latin typeface="HWTPGR+MicrosoftYaHei-Bold"/>
                <a:cs typeface="HWTPGR+MicrosoftYaHei-Bold"/>
              </a:rPr>
              <a:t>DPUTR</a:t>
            </a:r>
            <a:r>
              <a:rPr dirty="0" sz="1400" b="1">
                <a:solidFill>
                  <a:srgbClr val="000000"/>
                </a:solidFill>
                <a:latin typeface="HWTPGR+MicrosoftYaHei-Bold"/>
                <a:cs typeface="HWTPGR+MicrosoftYaHei-Bold"/>
              </a:rPr>
              <a:t> </a:t>
            </a:r>
            <a:r>
              <a:rPr dirty="0" sz="1400" b="1">
                <a:solidFill>
                  <a:srgbClr val="000000"/>
                </a:solidFill>
                <a:latin typeface="HWTPGR+MicrosoftYaHei-Bold"/>
                <a:cs typeface="HWTPGR+MicrosoftYaHei-Bold"/>
              </a:rPr>
              <a:t>ada</a:t>
            </a:r>
            <a:r>
              <a:rPr dirty="0" sz="1400" b="1">
                <a:solidFill>
                  <a:srgbClr val="000000"/>
                </a:solidFill>
                <a:latin typeface="HWTPGR+MicrosoftYaHei-Bold"/>
                <a:cs typeface="HWTPGR+MicrosoftYaHei-Bold"/>
              </a:rPr>
              <a:t> </a:t>
            </a:r>
            <a:r>
              <a:rPr dirty="0" sz="1400" b="1">
                <a:solidFill>
                  <a:srgbClr val="000000"/>
                </a:solidFill>
                <a:latin typeface="HWTPGR+MicrosoftYaHei-Bold"/>
                <a:cs typeface="HWTPGR+MicrosoftYaHei-Bold"/>
              </a:rPr>
              <a:t>25</a:t>
            </a:r>
            <a:r>
              <a:rPr dirty="0" sz="1400" b="1">
                <a:solidFill>
                  <a:srgbClr val="000000"/>
                </a:solidFill>
                <a:latin typeface="HWTPGR+MicrosoftYaHei-Bold"/>
                <a:cs typeface="HWTPGR+MicrosoftYaHei-Bold"/>
              </a:rPr>
              <a:t> </a:t>
            </a:r>
            <a:r>
              <a:rPr dirty="0" sz="1400" b="1">
                <a:solidFill>
                  <a:srgbClr val="000000"/>
                </a:solidFill>
                <a:latin typeface="HWTPGR+MicrosoftYaHei-Bold"/>
                <a:cs typeface="HWTPGR+MicrosoftYaHei-Bold"/>
              </a:rPr>
              <a:t>KK</a:t>
            </a:r>
          </a:p>
          <a:p>
            <a:pPr marL="98425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000000"/>
                </a:solidFill>
                <a:latin typeface="HWTPGR+MicrosoftYaHei-Bold"/>
                <a:cs typeface="HWTPGR+MicrosoftYaHei-Bold"/>
              </a:rPr>
              <a:t>Dengan</a:t>
            </a:r>
            <a:r>
              <a:rPr dirty="0" sz="1400" b="1">
                <a:solidFill>
                  <a:srgbClr val="000000"/>
                </a:solidFill>
                <a:latin typeface="HWTPGR+MicrosoftYaHei-Bold"/>
                <a:cs typeface="HWTPGR+MicrosoftYaHei-Bold"/>
              </a:rPr>
              <a:t> </a:t>
            </a:r>
            <a:r>
              <a:rPr dirty="0" sz="1400" b="1">
                <a:solidFill>
                  <a:srgbClr val="000000"/>
                </a:solidFill>
                <a:latin typeface="HWTPGR+MicrosoftYaHei-Bold"/>
                <a:cs typeface="HWTPGR+MicrosoftYaHei-Bold"/>
              </a:rPr>
              <a:t>keterangan</a:t>
            </a:r>
            <a:r>
              <a:rPr dirty="0" sz="1400" b="1">
                <a:solidFill>
                  <a:srgbClr val="000000"/>
                </a:solidFill>
                <a:latin typeface="HWTPGR+MicrosoftYaHei-Bold"/>
                <a:cs typeface="HWTPGR+MicrosoftYaHei-Bold"/>
              </a:rPr>
              <a:t> </a:t>
            </a:r>
            <a:r>
              <a:rPr dirty="0" sz="1400" b="1">
                <a:solidFill>
                  <a:srgbClr val="000000"/>
                </a:solidFill>
                <a:latin typeface="HWTPGR+MicrosoftYaHei-Bold"/>
                <a:cs typeface="HWTPGR+MicrosoftYaHei-Bold"/>
              </a:rPr>
              <a:t>: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204308" y="5911351"/>
            <a:ext cx="2931746" cy="69948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47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000000"/>
                </a:solidFill>
                <a:latin typeface="HWTPGR+MicrosoftYaHei-Bold"/>
                <a:cs typeface="HWTPGR+MicrosoftYaHei-Bold"/>
              </a:rPr>
              <a:t>Ya,</a:t>
            </a:r>
            <a:r>
              <a:rPr dirty="0" sz="1400" b="1">
                <a:solidFill>
                  <a:srgbClr val="000000"/>
                </a:solidFill>
                <a:latin typeface="HWTPGR+MicrosoftYaHei-Bold"/>
                <a:cs typeface="HWTPGR+MicrosoftYaHei-Bold"/>
              </a:rPr>
              <a:t> </a:t>
            </a:r>
            <a:r>
              <a:rPr dirty="0" sz="1400" b="1">
                <a:solidFill>
                  <a:srgbClr val="000000"/>
                </a:solidFill>
                <a:latin typeface="HWTPGR+MicrosoftYaHei-Bold"/>
                <a:cs typeface="HWTPGR+MicrosoftYaHei-Bold"/>
              </a:rPr>
              <a:t>dengan</a:t>
            </a:r>
            <a:r>
              <a:rPr dirty="0" sz="1400" b="1">
                <a:solidFill>
                  <a:srgbClr val="000000"/>
                </a:solidFill>
                <a:latin typeface="HWTPGR+MicrosoftYaHei-Bold"/>
                <a:cs typeface="HWTPGR+MicrosoftYaHei-Bold"/>
              </a:rPr>
              <a:t> </a:t>
            </a:r>
            <a:r>
              <a:rPr dirty="0" sz="1400" b="1">
                <a:solidFill>
                  <a:srgbClr val="000000"/>
                </a:solidFill>
                <a:latin typeface="HWTPGR+MicrosoftYaHei-Bold"/>
                <a:cs typeface="HWTPGR+MicrosoftYaHei-Bold"/>
              </a:rPr>
              <a:t>tangki</a:t>
            </a:r>
            <a:r>
              <a:rPr dirty="0" sz="1400" b="1">
                <a:solidFill>
                  <a:srgbClr val="000000"/>
                </a:solidFill>
                <a:latin typeface="HWTPGR+MicrosoftYaHei-Bold"/>
                <a:cs typeface="HWTPGR+MicrosoftYaHei-Bold"/>
              </a:rPr>
              <a:t> </a:t>
            </a:r>
            <a:r>
              <a:rPr dirty="0" sz="1400" b="1">
                <a:solidFill>
                  <a:srgbClr val="000000"/>
                </a:solidFill>
                <a:latin typeface="HWTPGR+MicrosoftYaHei-Bold"/>
                <a:cs typeface="HWTPGR+MicrosoftYaHei-Bold"/>
              </a:rPr>
              <a:t>septik</a:t>
            </a:r>
            <a:r>
              <a:rPr dirty="0" sz="1400" b="1">
                <a:solidFill>
                  <a:srgbClr val="000000"/>
                </a:solidFill>
                <a:latin typeface="HWTPGR+MicrosoftYaHei-Bold"/>
                <a:cs typeface="HWTPGR+MicrosoftYaHei-Bold"/>
              </a:rPr>
              <a:t> </a:t>
            </a:r>
            <a:r>
              <a:rPr dirty="0" sz="1400" b="1">
                <a:solidFill>
                  <a:srgbClr val="000000"/>
                </a:solidFill>
                <a:latin typeface="HWTPGR+MicrosoftYaHei-Bold"/>
                <a:cs typeface="HWTPGR+MicrosoftYaHei-Bold"/>
              </a:rPr>
              <a:t>14</a:t>
            </a:r>
            <a:r>
              <a:rPr dirty="0" sz="1400" b="1">
                <a:solidFill>
                  <a:srgbClr val="000000"/>
                </a:solidFill>
                <a:latin typeface="HWTPGR+MicrosoftYaHei-Bold"/>
                <a:cs typeface="HWTPGR+MicrosoftYaHei-Bold"/>
              </a:rPr>
              <a:t> </a:t>
            </a:r>
            <a:r>
              <a:rPr dirty="0" sz="1400" b="1">
                <a:solidFill>
                  <a:srgbClr val="000000"/>
                </a:solidFill>
                <a:latin typeface="HWTPGR+MicrosoftYaHei-Bold"/>
                <a:cs typeface="HWTPGR+MicrosoftYaHei-Bold"/>
              </a:rPr>
              <a:t>KK</a:t>
            </a:r>
          </a:p>
          <a:p>
            <a:pPr marL="86518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000000"/>
                </a:solidFill>
                <a:latin typeface="HWTPGR+MicrosoftYaHei-Bold"/>
                <a:cs typeface="HWTPGR+MicrosoftYaHei-Bold"/>
              </a:rPr>
              <a:t>Ya,</a:t>
            </a:r>
            <a:r>
              <a:rPr dirty="0" sz="1400" b="1">
                <a:solidFill>
                  <a:srgbClr val="000000"/>
                </a:solidFill>
                <a:latin typeface="HWTPGR+MicrosoftYaHei-Bold"/>
                <a:cs typeface="HWTPGR+MicrosoftYaHei-Bold"/>
              </a:rPr>
              <a:t> </a:t>
            </a:r>
            <a:r>
              <a:rPr dirty="0" sz="1400" b="1">
                <a:solidFill>
                  <a:srgbClr val="000000"/>
                </a:solidFill>
                <a:latin typeface="HWTPGR+MicrosoftYaHei-Bold"/>
                <a:cs typeface="HWTPGR+MicrosoftYaHei-Bold"/>
              </a:rPr>
              <a:t>Tanpa</a:t>
            </a:r>
            <a:r>
              <a:rPr dirty="0" sz="1400" b="1">
                <a:solidFill>
                  <a:srgbClr val="000000"/>
                </a:solidFill>
                <a:latin typeface="HWTPGR+MicrosoftYaHei-Bold"/>
                <a:cs typeface="HWTPGR+MicrosoftYaHei-Bold"/>
              </a:rPr>
              <a:t> </a:t>
            </a:r>
            <a:r>
              <a:rPr dirty="0" sz="1400" b="1">
                <a:solidFill>
                  <a:srgbClr val="000000"/>
                </a:solidFill>
                <a:latin typeface="HWTPGR+MicrosoftYaHei-Bold"/>
                <a:cs typeface="HWTPGR+MicrosoftYaHei-Bold"/>
              </a:rPr>
              <a:t>Tangki</a:t>
            </a:r>
            <a:r>
              <a:rPr dirty="0" sz="1400" b="1">
                <a:solidFill>
                  <a:srgbClr val="000000"/>
                </a:solidFill>
                <a:latin typeface="HWTPGR+MicrosoftYaHei-Bold"/>
                <a:cs typeface="HWTPGR+MicrosoftYaHei-Bold"/>
              </a:rPr>
              <a:t> </a:t>
            </a:r>
            <a:r>
              <a:rPr dirty="0" sz="1400" b="1">
                <a:solidFill>
                  <a:srgbClr val="000000"/>
                </a:solidFill>
                <a:latin typeface="HWTPGR+MicrosoftYaHei-Bold"/>
                <a:cs typeface="HWTPGR+MicrosoftYaHei-Bold"/>
              </a:rPr>
              <a:t>Septik</a:t>
            </a:r>
            <a:r>
              <a:rPr dirty="0" sz="1400" b="1">
                <a:solidFill>
                  <a:srgbClr val="000000"/>
                </a:solidFill>
                <a:latin typeface="HWTPGR+MicrosoftYaHei-Bold"/>
                <a:cs typeface="HWTPGR+MicrosoftYaHei-Bold"/>
              </a:rPr>
              <a:t> </a:t>
            </a:r>
            <a:r>
              <a:rPr dirty="0" sz="1400" b="1">
                <a:solidFill>
                  <a:srgbClr val="000000"/>
                </a:solidFill>
                <a:latin typeface="HWTPGR+MicrosoftYaHei-Bold"/>
                <a:cs typeface="HWTPGR+MicrosoftYaHei-Bold"/>
              </a:rPr>
              <a:t>2</a:t>
            </a:r>
            <a:r>
              <a:rPr dirty="0" sz="1400" b="1">
                <a:solidFill>
                  <a:srgbClr val="000000"/>
                </a:solidFill>
                <a:latin typeface="HWTPGR+MicrosoftYaHei-Bold"/>
                <a:cs typeface="HWTPGR+MicrosoftYaHei-Bold"/>
              </a:rPr>
              <a:t> </a:t>
            </a:r>
            <a:r>
              <a:rPr dirty="0" sz="1400" b="1">
                <a:solidFill>
                  <a:srgbClr val="000000"/>
                </a:solidFill>
                <a:latin typeface="HWTPGR+MicrosoftYaHei-Bold"/>
                <a:cs typeface="HWTPGR+MicrosoftYaHei-Bold"/>
              </a:rPr>
              <a:t>KK</a:t>
            </a:r>
          </a:p>
          <a:p>
            <a:pPr marL="544512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000000"/>
                </a:solidFill>
                <a:latin typeface="HWTPGR+MicrosoftYaHei-Bold"/>
                <a:cs typeface="HWTPGR+MicrosoftYaHei-Bold"/>
              </a:rPr>
              <a:t>Tidak</a:t>
            </a:r>
            <a:r>
              <a:rPr dirty="0" sz="1400" b="1">
                <a:solidFill>
                  <a:srgbClr val="000000"/>
                </a:solidFill>
                <a:latin typeface="HWTPGR+MicrosoftYaHei-Bold"/>
                <a:cs typeface="HWTPGR+MicrosoftYaHei-Bold"/>
              </a:rPr>
              <a:t> </a:t>
            </a:r>
            <a:r>
              <a:rPr dirty="0" sz="1400" b="1">
                <a:solidFill>
                  <a:srgbClr val="000000"/>
                </a:solidFill>
                <a:latin typeface="HWTPGR+MicrosoftYaHei-Bold"/>
                <a:cs typeface="HWTPGR+MicrosoftYaHei-Bold"/>
              </a:rPr>
              <a:t>ada</a:t>
            </a:r>
            <a:r>
              <a:rPr dirty="0" sz="1400" b="1">
                <a:solidFill>
                  <a:srgbClr val="000000"/>
                </a:solidFill>
                <a:latin typeface="HWTPGR+MicrosoftYaHei-Bold"/>
                <a:cs typeface="HWTPGR+MicrosoftYaHei-Bold"/>
              </a:rPr>
              <a:t> </a:t>
            </a:r>
            <a:r>
              <a:rPr dirty="0" sz="1400" b="1">
                <a:solidFill>
                  <a:srgbClr val="000000"/>
                </a:solidFill>
                <a:latin typeface="HWTPGR+MicrosoftYaHei-Bold"/>
                <a:cs typeface="HWTPGR+MicrosoftYaHei-Bold"/>
              </a:rPr>
              <a:t>WC</a:t>
            </a:r>
            <a:r>
              <a:rPr dirty="0" sz="1400" b="1">
                <a:solidFill>
                  <a:srgbClr val="000000"/>
                </a:solidFill>
                <a:latin typeface="HWTPGR+MicrosoftYaHei-Bold"/>
                <a:cs typeface="HWTPGR+MicrosoftYaHei-Bold"/>
              </a:rPr>
              <a:t> </a:t>
            </a:r>
            <a:r>
              <a:rPr dirty="0" sz="1400" b="1">
                <a:solidFill>
                  <a:srgbClr val="000000"/>
                </a:solidFill>
                <a:latin typeface="HWTPGR+MicrosoftYaHei-Bold"/>
                <a:cs typeface="HWTPGR+MicrosoftYaHei-Bold"/>
              </a:rPr>
              <a:t>9</a:t>
            </a:r>
            <a:r>
              <a:rPr dirty="0" sz="1400" b="1">
                <a:solidFill>
                  <a:srgbClr val="000000"/>
                </a:solidFill>
                <a:latin typeface="HWTPGR+MicrosoftYaHei-Bold"/>
                <a:cs typeface="HWTPGR+MicrosoftYaHei-Bold"/>
              </a:rPr>
              <a:t> </a:t>
            </a:r>
            <a:r>
              <a:rPr dirty="0" sz="1400" b="1">
                <a:solidFill>
                  <a:srgbClr val="000000"/>
                </a:solidFill>
                <a:latin typeface="HWTPGR+MicrosoftYaHei-Bold"/>
                <a:cs typeface="HWTPGR+MicrosoftYaHei-Bold"/>
              </a:rPr>
              <a:t>KK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065996" y="279726"/>
            <a:ext cx="3283496" cy="5410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INTERVENSI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MURNI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TAHUN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2023</a:t>
            </a:r>
          </a:p>
          <a:p>
            <a:pPr marL="972535" marR="0">
              <a:lnSpc>
                <a:spcPts val="1800"/>
              </a:lnSpc>
              <a:spcBef>
                <a:spcPts val="360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PRIORITAS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II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196371" y="1787294"/>
            <a:ext cx="1262560" cy="27276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47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44546a"/>
                </a:solidFill>
                <a:latin typeface="HWTPGR+MicrosoftYaHei-Bold"/>
                <a:cs typeface="HWTPGR+MicrosoftYaHei-Bold"/>
              </a:rPr>
              <a:t>Gumbil</a:t>
            </a:r>
            <a:r>
              <a:rPr dirty="0" sz="1400" b="1">
                <a:solidFill>
                  <a:srgbClr val="44546a"/>
                </a:solidFill>
                <a:latin typeface="HWTPGR+MicrosoftYaHei-Bold"/>
                <a:cs typeface="HWTPGR+MicrosoftYaHei-Bold"/>
              </a:rPr>
              <a:t> </a:t>
            </a:r>
            <a:r>
              <a:rPr dirty="0" sz="1400" b="1">
                <a:solidFill>
                  <a:srgbClr val="44546a"/>
                </a:solidFill>
                <a:latin typeface="HWTPGR+MicrosoftYaHei-Bold"/>
                <a:cs typeface="HWTPGR+MicrosoftYaHei-Bold"/>
              </a:rPr>
              <a:t>1</a:t>
            </a:r>
            <a:r>
              <a:rPr dirty="0" sz="1400" b="1">
                <a:solidFill>
                  <a:srgbClr val="44546a"/>
                </a:solidFill>
                <a:latin typeface="HWTPGR+MicrosoftYaHei-Bold"/>
                <a:cs typeface="HWTPGR+MicrosoftYaHei-Bold"/>
              </a:rPr>
              <a:t> </a:t>
            </a:r>
            <a:r>
              <a:rPr dirty="0" sz="1400" b="1">
                <a:solidFill>
                  <a:srgbClr val="44546a"/>
                </a:solidFill>
                <a:latin typeface="HWTPGR+MicrosoftYaHei-Bold"/>
                <a:cs typeface="HWTPGR+MicrosoftYaHei-Bold"/>
              </a:rPr>
              <a:t>KK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803564" y="1969171"/>
            <a:ext cx="1530693" cy="14137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36206" marR="0">
              <a:lnSpc>
                <a:spcPts val="1847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44546a"/>
                </a:solidFill>
                <a:latin typeface="HWTPGR+MicrosoftYaHei-Bold"/>
                <a:cs typeface="HWTPGR+MicrosoftYaHei-Bold"/>
              </a:rPr>
              <a:t>Bangkau</a:t>
            </a:r>
            <a:r>
              <a:rPr dirty="0" sz="1400" b="1">
                <a:solidFill>
                  <a:srgbClr val="44546a"/>
                </a:solidFill>
                <a:latin typeface="HWTPGR+MicrosoftYaHei-Bold"/>
                <a:cs typeface="HWTPGR+MicrosoftYaHei-Bold"/>
              </a:rPr>
              <a:t> </a:t>
            </a:r>
            <a:r>
              <a:rPr dirty="0" sz="1400" b="1">
                <a:solidFill>
                  <a:srgbClr val="44546a"/>
                </a:solidFill>
                <a:latin typeface="HWTPGR+MicrosoftYaHei-Bold"/>
                <a:cs typeface="HWTPGR+MicrosoftYaHei-Bold"/>
              </a:rPr>
              <a:t>1</a:t>
            </a:r>
            <a:r>
              <a:rPr dirty="0" sz="1400" b="1">
                <a:solidFill>
                  <a:srgbClr val="44546a"/>
                </a:solidFill>
                <a:latin typeface="HWTPGR+MicrosoftYaHei-Bold"/>
                <a:cs typeface="HWTPGR+MicrosoftYaHei-Bold"/>
              </a:rPr>
              <a:t> </a:t>
            </a:r>
            <a:r>
              <a:rPr dirty="0" sz="1400" b="1">
                <a:solidFill>
                  <a:srgbClr val="44546a"/>
                </a:solidFill>
                <a:latin typeface="HWTPGR+MicrosoftYaHei-Bold"/>
                <a:cs typeface="HWTPGR+MicrosoftYaHei-Bold"/>
              </a:rPr>
              <a:t>KK</a:t>
            </a:r>
          </a:p>
          <a:p>
            <a:pPr marL="0" marR="0">
              <a:lnSpc>
                <a:spcPts val="1847"/>
              </a:lnSpc>
              <a:spcBef>
                <a:spcPts val="7186"/>
              </a:spcBef>
              <a:spcAft>
                <a:spcPts val="0"/>
              </a:spcAft>
            </a:pPr>
            <a:r>
              <a:rPr dirty="0" sz="1400" b="1">
                <a:solidFill>
                  <a:srgbClr val="44546a"/>
                </a:solidFill>
                <a:latin typeface="HWTPGR+MicrosoftYaHei-Bold"/>
                <a:cs typeface="HWTPGR+MicrosoftYaHei-Bold"/>
              </a:rPr>
              <a:t>Balanti</a:t>
            </a:r>
            <a:r>
              <a:rPr dirty="0" sz="1400" b="1">
                <a:solidFill>
                  <a:srgbClr val="44546a"/>
                </a:solidFill>
                <a:latin typeface="HWTPGR+MicrosoftYaHei-Bold"/>
                <a:cs typeface="HWTPGR+MicrosoftYaHei-Bold"/>
              </a:rPr>
              <a:t> </a:t>
            </a:r>
            <a:r>
              <a:rPr dirty="0" sz="1400" b="1">
                <a:solidFill>
                  <a:srgbClr val="44546a"/>
                </a:solidFill>
                <a:latin typeface="HWTPGR+MicrosoftYaHei-Bold"/>
                <a:cs typeface="HWTPGR+MicrosoftYaHei-Bold"/>
              </a:rPr>
              <a:t>2</a:t>
            </a:r>
            <a:r>
              <a:rPr dirty="0" sz="1400" b="1">
                <a:solidFill>
                  <a:srgbClr val="44546a"/>
                </a:solidFill>
                <a:latin typeface="HWTPGR+MicrosoftYaHei-Bold"/>
                <a:cs typeface="HWTPGR+MicrosoftYaHei-Bold"/>
              </a:rPr>
              <a:t> </a:t>
            </a:r>
            <a:r>
              <a:rPr dirty="0" sz="1400" b="1">
                <a:solidFill>
                  <a:srgbClr val="44546a"/>
                </a:solidFill>
                <a:latin typeface="HWTPGR+MicrosoftYaHei-Bold"/>
                <a:cs typeface="HWTPGR+MicrosoftYaHei-Bold"/>
              </a:rPr>
              <a:t>KK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873816" y="2378714"/>
            <a:ext cx="978892" cy="215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Kandangan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639195" y="2885252"/>
            <a:ext cx="984014" cy="215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Kalumpang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713938" y="3370123"/>
            <a:ext cx="1361885" cy="5410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3684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INTERVENSI</a:t>
            </a:r>
          </a:p>
          <a:p>
            <a:pPr marL="0" marR="0">
              <a:lnSpc>
                <a:spcPts val="1800"/>
              </a:lnSpc>
              <a:spcBef>
                <a:spcPts val="360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TAHUN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2023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9246992" y="3417428"/>
            <a:ext cx="1255270" cy="48612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5243" marR="0">
              <a:lnSpc>
                <a:spcPts val="1847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44546a"/>
                </a:solidFill>
                <a:latin typeface="HWTPGR+MicrosoftYaHei-Bold"/>
                <a:cs typeface="HWTPGR+MicrosoftYaHei-Bold"/>
              </a:rPr>
              <a:t>Tabihi</a:t>
            </a:r>
            <a:r>
              <a:rPr dirty="0" sz="1400" b="1">
                <a:solidFill>
                  <a:srgbClr val="44546a"/>
                </a:solidFill>
                <a:latin typeface="HWTPGR+MicrosoftYaHei-Bold"/>
                <a:cs typeface="HWTPGR+MicrosoftYaHei-Bold"/>
              </a:rPr>
              <a:t> </a:t>
            </a:r>
            <a:r>
              <a:rPr dirty="0" sz="1400" b="1">
                <a:solidFill>
                  <a:srgbClr val="44546a"/>
                </a:solidFill>
                <a:latin typeface="HWTPGR+MicrosoftYaHei-Bold"/>
                <a:cs typeface="HWTPGR+MicrosoftYaHei-Bold"/>
              </a:rPr>
              <a:t>3</a:t>
            </a:r>
            <a:r>
              <a:rPr dirty="0" sz="1400" b="1">
                <a:solidFill>
                  <a:srgbClr val="44546a"/>
                </a:solidFill>
                <a:latin typeface="HWTPGR+MicrosoftYaHei-Bold"/>
                <a:cs typeface="HWTPGR+MicrosoftYaHei-Bold"/>
              </a:rPr>
              <a:t> </a:t>
            </a:r>
            <a:r>
              <a:rPr dirty="0" sz="1400" b="1">
                <a:solidFill>
                  <a:srgbClr val="44546a"/>
                </a:solidFill>
                <a:latin typeface="HWTPGR+MicrosoftYaHei-Bold"/>
                <a:cs typeface="HWTPGR+MicrosoftYaHei-Bold"/>
              </a:rPr>
              <a:t>KK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44546a"/>
                </a:solidFill>
                <a:latin typeface="HWTPGR+MicrosoftYaHei-Bold"/>
                <a:cs typeface="HWTPGR+MicrosoftYaHei-Bold"/>
              </a:rPr>
              <a:t>Malutu</a:t>
            </a:r>
            <a:r>
              <a:rPr dirty="0" sz="1400" b="1">
                <a:solidFill>
                  <a:srgbClr val="44546a"/>
                </a:solidFill>
                <a:latin typeface="HWTPGR+MicrosoftYaHei-Bold"/>
                <a:cs typeface="HWTPGR+MicrosoftYaHei-Bold"/>
              </a:rPr>
              <a:t> </a:t>
            </a:r>
            <a:r>
              <a:rPr dirty="0" sz="1400" b="1">
                <a:solidFill>
                  <a:srgbClr val="44546a"/>
                </a:solidFill>
                <a:latin typeface="HWTPGR+MicrosoftYaHei-Bold"/>
                <a:cs typeface="HWTPGR+MicrosoftYaHei-Bold"/>
              </a:rPr>
              <a:t>1</a:t>
            </a:r>
            <a:r>
              <a:rPr dirty="0" sz="1400" b="1">
                <a:solidFill>
                  <a:srgbClr val="44546a"/>
                </a:solidFill>
                <a:latin typeface="HWTPGR+MicrosoftYaHei-Bold"/>
                <a:cs typeface="HWTPGR+MicrosoftYaHei-Bold"/>
              </a:rPr>
              <a:t> </a:t>
            </a:r>
            <a:r>
              <a:rPr dirty="0" sz="1400" b="1">
                <a:solidFill>
                  <a:srgbClr val="44546a"/>
                </a:solidFill>
                <a:latin typeface="HWTPGR+MicrosoftYaHei-Bold"/>
                <a:cs typeface="HWTPGR+MicrosoftYaHei-Bold"/>
              </a:rPr>
              <a:t>KK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851190" y="4292703"/>
            <a:ext cx="1139878" cy="27276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47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44546a"/>
                </a:solidFill>
                <a:latin typeface="HWTPGR+MicrosoftYaHei-Bold"/>
                <a:cs typeface="HWTPGR+MicrosoftYaHei-Bold"/>
              </a:rPr>
              <a:t>Ulang</a:t>
            </a:r>
            <a:r>
              <a:rPr dirty="0" sz="1400" b="1">
                <a:solidFill>
                  <a:srgbClr val="44546a"/>
                </a:solidFill>
                <a:latin typeface="HWTPGR+MicrosoftYaHei-Bold"/>
                <a:cs typeface="HWTPGR+MicrosoftYaHei-Bold"/>
              </a:rPr>
              <a:t> </a:t>
            </a:r>
            <a:r>
              <a:rPr dirty="0" sz="1400" b="1">
                <a:solidFill>
                  <a:srgbClr val="44546a"/>
                </a:solidFill>
                <a:latin typeface="HWTPGR+MicrosoftYaHei-Bold"/>
                <a:cs typeface="HWTPGR+MicrosoftYaHei-Bold"/>
              </a:rPr>
              <a:t>1</a:t>
            </a:r>
            <a:r>
              <a:rPr dirty="0" sz="1400" b="1">
                <a:solidFill>
                  <a:srgbClr val="44546a"/>
                </a:solidFill>
                <a:latin typeface="HWTPGR+MicrosoftYaHei-Bold"/>
                <a:cs typeface="HWTPGR+MicrosoftYaHei-Bold"/>
              </a:rPr>
              <a:t> </a:t>
            </a:r>
            <a:r>
              <a:rPr dirty="0" sz="1400" b="1">
                <a:solidFill>
                  <a:srgbClr val="44546a"/>
                </a:solidFill>
                <a:latin typeface="HWTPGR+MicrosoftYaHei-Bold"/>
                <a:cs typeface="HWTPGR+MicrosoftYaHei-Bold"/>
              </a:rPr>
              <a:t>KK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4652786" y="4394298"/>
            <a:ext cx="758204" cy="215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Loksado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8912604" y="4801367"/>
            <a:ext cx="1782269" cy="27276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47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44546a"/>
                </a:solidFill>
                <a:latin typeface="HWTPGR+MicrosoftYaHei-Bold"/>
                <a:cs typeface="HWTPGR+MicrosoftYaHei-Bold"/>
              </a:rPr>
              <a:t>Pakan</a:t>
            </a:r>
            <a:r>
              <a:rPr dirty="0" sz="1400" b="1">
                <a:solidFill>
                  <a:srgbClr val="44546a"/>
                </a:solidFill>
                <a:latin typeface="HWTPGR+MicrosoftYaHei-Bold"/>
                <a:cs typeface="HWTPGR+MicrosoftYaHei-Bold"/>
              </a:rPr>
              <a:t> </a:t>
            </a:r>
            <a:r>
              <a:rPr dirty="0" sz="1400" b="1">
                <a:solidFill>
                  <a:srgbClr val="44546a"/>
                </a:solidFill>
                <a:latin typeface="HWTPGR+MicrosoftYaHei-Bold"/>
                <a:cs typeface="HWTPGR+MicrosoftYaHei-Bold"/>
              </a:rPr>
              <a:t>Dalam</a:t>
            </a:r>
            <a:r>
              <a:rPr dirty="0" sz="1400" b="1">
                <a:solidFill>
                  <a:srgbClr val="44546a"/>
                </a:solidFill>
                <a:latin typeface="HWTPGR+MicrosoftYaHei-Bold"/>
                <a:cs typeface="HWTPGR+MicrosoftYaHei-Bold"/>
              </a:rPr>
              <a:t> </a:t>
            </a:r>
            <a:r>
              <a:rPr dirty="0" sz="1400" b="1">
                <a:solidFill>
                  <a:srgbClr val="44546a"/>
                </a:solidFill>
                <a:latin typeface="HWTPGR+MicrosoftYaHei-Bold"/>
                <a:cs typeface="HWTPGR+MicrosoftYaHei-Bold"/>
              </a:rPr>
              <a:t>1</a:t>
            </a:r>
            <a:r>
              <a:rPr dirty="0" sz="1400" b="1">
                <a:solidFill>
                  <a:srgbClr val="44546a"/>
                </a:solidFill>
                <a:latin typeface="HWTPGR+MicrosoftYaHei-Bold"/>
                <a:cs typeface="HWTPGR+MicrosoftYaHei-Bold"/>
              </a:rPr>
              <a:t> </a:t>
            </a:r>
            <a:r>
              <a:rPr dirty="0" sz="1400" b="1">
                <a:solidFill>
                  <a:srgbClr val="44546a"/>
                </a:solidFill>
                <a:latin typeface="HWTPGR+MicrosoftYaHei-Bold"/>
                <a:cs typeface="HWTPGR+MicrosoftYaHei-Bold"/>
              </a:rPr>
              <a:t>KK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5920179" y="4958793"/>
            <a:ext cx="990665" cy="215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Daha</a:t>
            </a: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Utara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669538" y="5118867"/>
            <a:ext cx="3986603" cy="69948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47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000000"/>
                </a:solidFill>
                <a:latin typeface="HWTPGR+MicrosoftYaHei-Bold"/>
                <a:cs typeface="HWTPGR+MicrosoftYaHei-Bold"/>
              </a:rPr>
              <a:t>Jumlah</a:t>
            </a:r>
            <a:r>
              <a:rPr dirty="0" sz="1400" b="1">
                <a:solidFill>
                  <a:srgbClr val="000000"/>
                </a:solidFill>
                <a:latin typeface="HWTPGR+MicrosoftYaHei-Bold"/>
                <a:cs typeface="HWTPGR+MicrosoftYaHei-Bold"/>
              </a:rPr>
              <a:t> </a:t>
            </a:r>
            <a:r>
              <a:rPr dirty="0" sz="1400" b="1">
                <a:solidFill>
                  <a:srgbClr val="000000"/>
                </a:solidFill>
                <a:latin typeface="HWTPGR+MicrosoftYaHei-Bold"/>
                <a:cs typeface="HWTPGR+MicrosoftYaHei-Bold"/>
              </a:rPr>
              <a:t>yang</a:t>
            </a:r>
            <a:r>
              <a:rPr dirty="0" sz="1400" b="1">
                <a:solidFill>
                  <a:srgbClr val="000000"/>
                </a:solidFill>
                <a:latin typeface="HWTPGR+MicrosoftYaHei-Bold"/>
                <a:cs typeface="HWTPGR+MicrosoftYaHei-Bold"/>
              </a:rPr>
              <a:t> </a:t>
            </a:r>
            <a:r>
              <a:rPr dirty="0" sz="1400" b="1">
                <a:solidFill>
                  <a:srgbClr val="000000"/>
                </a:solidFill>
                <a:latin typeface="HWTPGR+MicrosoftYaHei-Bold"/>
                <a:cs typeface="HWTPGR+MicrosoftYaHei-Bold"/>
              </a:rPr>
              <a:t>akan</a:t>
            </a:r>
            <a:r>
              <a:rPr dirty="0" sz="1400" b="1">
                <a:solidFill>
                  <a:srgbClr val="000000"/>
                </a:solidFill>
                <a:latin typeface="HWTPGR+MicrosoftYaHei-Bold"/>
                <a:cs typeface="HWTPGR+MicrosoftYaHei-Bold"/>
              </a:rPr>
              <a:t> </a:t>
            </a:r>
            <a:r>
              <a:rPr dirty="0" sz="1400" b="1">
                <a:solidFill>
                  <a:srgbClr val="000000"/>
                </a:solidFill>
                <a:latin typeface="HWTPGR+MicrosoftYaHei-Bold"/>
                <a:cs typeface="HWTPGR+MicrosoftYaHei-Bold"/>
              </a:rPr>
              <a:t>di</a:t>
            </a:r>
            <a:r>
              <a:rPr dirty="0" sz="1400" b="1">
                <a:solidFill>
                  <a:srgbClr val="000000"/>
                </a:solidFill>
                <a:latin typeface="HWTPGR+MicrosoftYaHei-Bold"/>
                <a:cs typeface="HWTPGR+MicrosoftYaHei-Bold"/>
              </a:rPr>
              <a:t> </a:t>
            </a:r>
            <a:r>
              <a:rPr dirty="0" sz="1400" b="1">
                <a:solidFill>
                  <a:srgbClr val="000000"/>
                </a:solidFill>
                <a:latin typeface="HWTPGR+MicrosoftYaHei-Bold"/>
                <a:cs typeface="HWTPGR+MicrosoftYaHei-Bold"/>
              </a:rPr>
              <a:t>intervensi</a:t>
            </a:r>
            <a:r>
              <a:rPr dirty="0" sz="1400" b="1">
                <a:solidFill>
                  <a:srgbClr val="000000"/>
                </a:solidFill>
                <a:latin typeface="HWTPGR+MicrosoftYaHei-Bold"/>
                <a:cs typeface="HWTPGR+MicrosoftYaHei-Bold"/>
              </a:rPr>
              <a:t> </a:t>
            </a:r>
            <a:r>
              <a:rPr dirty="0" sz="1400" b="1">
                <a:solidFill>
                  <a:srgbClr val="000000"/>
                </a:solidFill>
                <a:latin typeface="HWTPGR+MicrosoftYaHei-Bold"/>
                <a:cs typeface="HWTPGR+MicrosoftYaHei-Bold"/>
              </a:rPr>
              <a:t>tahun</a:t>
            </a:r>
            <a:r>
              <a:rPr dirty="0" sz="1400" b="1">
                <a:solidFill>
                  <a:srgbClr val="000000"/>
                </a:solidFill>
                <a:latin typeface="HWTPGR+MicrosoftYaHei-Bold"/>
                <a:cs typeface="HWTPGR+MicrosoftYaHei-Bold"/>
              </a:rPr>
              <a:t> </a:t>
            </a:r>
            <a:r>
              <a:rPr dirty="0" sz="1400" b="1">
                <a:solidFill>
                  <a:srgbClr val="000000"/>
                </a:solidFill>
                <a:latin typeface="HWTPGR+MicrosoftYaHei-Bold"/>
                <a:cs typeface="HWTPGR+MicrosoftYaHei-Bold"/>
              </a:rPr>
              <a:t>2023</a:t>
            </a:r>
          </a:p>
          <a:p>
            <a:pPr marL="157956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000000"/>
                </a:solidFill>
                <a:latin typeface="HWTPGR+MicrosoftYaHei-Bold"/>
                <a:cs typeface="HWTPGR+MicrosoftYaHei-Bold"/>
              </a:rPr>
              <a:t>pada</a:t>
            </a:r>
            <a:r>
              <a:rPr dirty="0" sz="1400" b="1">
                <a:solidFill>
                  <a:srgbClr val="000000"/>
                </a:solidFill>
                <a:latin typeface="HWTPGR+MicrosoftYaHei-Bold"/>
                <a:cs typeface="HWTPGR+MicrosoftYaHei-Bold"/>
              </a:rPr>
              <a:t> </a:t>
            </a:r>
            <a:r>
              <a:rPr dirty="0" sz="1400" b="1">
                <a:solidFill>
                  <a:srgbClr val="000000"/>
                </a:solidFill>
                <a:latin typeface="HWTPGR+MicrosoftYaHei-Bold"/>
                <a:cs typeface="HWTPGR+MicrosoftYaHei-Bold"/>
              </a:rPr>
              <a:t>Prioritas</a:t>
            </a:r>
            <a:r>
              <a:rPr dirty="0" sz="1400" b="1">
                <a:solidFill>
                  <a:srgbClr val="000000"/>
                </a:solidFill>
                <a:latin typeface="HWTPGR+MicrosoftYaHei-Bold"/>
                <a:cs typeface="HWTPGR+MicrosoftYaHei-Bold"/>
              </a:rPr>
              <a:t> </a:t>
            </a:r>
            <a:r>
              <a:rPr dirty="0" sz="1400" b="1">
                <a:solidFill>
                  <a:srgbClr val="000000"/>
                </a:solidFill>
                <a:latin typeface="HWTPGR+MicrosoftYaHei-Bold"/>
                <a:cs typeface="HWTPGR+MicrosoftYaHei-Bold"/>
              </a:rPr>
              <a:t>II</a:t>
            </a:r>
            <a:r>
              <a:rPr dirty="0" sz="1400" b="1">
                <a:solidFill>
                  <a:srgbClr val="000000"/>
                </a:solidFill>
                <a:latin typeface="HWTPGR+MicrosoftYaHei-Bold"/>
                <a:cs typeface="HWTPGR+MicrosoftYaHei-Bold"/>
              </a:rPr>
              <a:t> </a:t>
            </a:r>
            <a:r>
              <a:rPr dirty="0" sz="1400" b="1">
                <a:solidFill>
                  <a:srgbClr val="000000"/>
                </a:solidFill>
                <a:latin typeface="HWTPGR+MicrosoftYaHei-Bold"/>
                <a:cs typeface="HWTPGR+MicrosoftYaHei-Bold"/>
              </a:rPr>
              <a:t>Oleh</a:t>
            </a:r>
            <a:r>
              <a:rPr dirty="0" sz="1400" b="1">
                <a:solidFill>
                  <a:srgbClr val="000000"/>
                </a:solidFill>
                <a:latin typeface="HWTPGR+MicrosoftYaHei-Bold"/>
                <a:cs typeface="HWTPGR+MicrosoftYaHei-Bold"/>
              </a:rPr>
              <a:t> </a:t>
            </a:r>
            <a:r>
              <a:rPr dirty="0" sz="1400" b="1">
                <a:solidFill>
                  <a:srgbClr val="000000"/>
                </a:solidFill>
                <a:latin typeface="HWTPGR+MicrosoftYaHei-Bold"/>
                <a:cs typeface="HWTPGR+MicrosoftYaHei-Bold"/>
              </a:rPr>
              <a:t>DPUTR</a:t>
            </a:r>
            <a:r>
              <a:rPr dirty="0" sz="1400" b="1">
                <a:solidFill>
                  <a:srgbClr val="000000"/>
                </a:solidFill>
                <a:latin typeface="HWTPGR+MicrosoftYaHei-Bold"/>
                <a:cs typeface="HWTPGR+MicrosoftYaHei-Bold"/>
              </a:rPr>
              <a:t> </a:t>
            </a:r>
            <a:r>
              <a:rPr dirty="0" sz="1400" b="1">
                <a:solidFill>
                  <a:srgbClr val="000000"/>
                </a:solidFill>
                <a:latin typeface="HWTPGR+MicrosoftYaHei-Bold"/>
                <a:cs typeface="HWTPGR+MicrosoftYaHei-Bold"/>
              </a:rPr>
              <a:t>ada</a:t>
            </a:r>
            <a:r>
              <a:rPr dirty="0" sz="1400" b="1">
                <a:solidFill>
                  <a:srgbClr val="000000"/>
                </a:solidFill>
                <a:latin typeface="HWTPGR+MicrosoftYaHei-Bold"/>
                <a:cs typeface="HWTPGR+MicrosoftYaHei-Bold"/>
              </a:rPr>
              <a:t> </a:t>
            </a:r>
            <a:r>
              <a:rPr dirty="0" sz="1400" b="1">
                <a:solidFill>
                  <a:srgbClr val="000000"/>
                </a:solidFill>
                <a:latin typeface="HWTPGR+MicrosoftYaHei-Bold"/>
                <a:cs typeface="HWTPGR+MicrosoftYaHei-Bold"/>
              </a:rPr>
              <a:t>10</a:t>
            </a:r>
            <a:r>
              <a:rPr dirty="0" sz="1400" b="1">
                <a:solidFill>
                  <a:srgbClr val="000000"/>
                </a:solidFill>
                <a:latin typeface="HWTPGR+MicrosoftYaHei-Bold"/>
                <a:cs typeface="HWTPGR+MicrosoftYaHei-Bold"/>
              </a:rPr>
              <a:t> </a:t>
            </a:r>
            <a:r>
              <a:rPr dirty="0" sz="1400" b="1">
                <a:solidFill>
                  <a:srgbClr val="000000"/>
                </a:solidFill>
                <a:latin typeface="HWTPGR+MicrosoftYaHei-Bold"/>
                <a:cs typeface="HWTPGR+MicrosoftYaHei-Bold"/>
              </a:rPr>
              <a:t>KK</a:t>
            </a:r>
          </a:p>
          <a:p>
            <a:pPr marL="98425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000000"/>
                </a:solidFill>
                <a:latin typeface="HWTPGR+MicrosoftYaHei-Bold"/>
                <a:cs typeface="HWTPGR+MicrosoftYaHei-Bold"/>
              </a:rPr>
              <a:t>Dengan</a:t>
            </a:r>
            <a:r>
              <a:rPr dirty="0" sz="1400" b="1">
                <a:solidFill>
                  <a:srgbClr val="000000"/>
                </a:solidFill>
                <a:latin typeface="HWTPGR+MicrosoftYaHei-Bold"/>
                <a:cs typeface="HWTPGR+MicrosoftYaHei-Bold"/>
              </a:rPr>
              <a:t> </a:t>
            </a:r>
            <a:r>
              <a:rPr dirty="0" sz="1400" b="1">
                <a:solidFill>
                  <a:srgbClr val="000000"/>
                </a:solidFill>
                <a:latin typeface="HWTPGR+MicrosoftYaHei-Bold"/>
                <a:cs typeface="HWTPGR+MicrosoftYaHei-Bold"/>
              </a:rPr>
              <a:t>keterangan</a:t>
            </a:r>
            <a:r>
              <a:rPr dirty="0" sz="1400" b="1">
                <a:solidFill>
                  <a:srgbClr val="000000"/>
                </a:solidFill>
                <a:latin typeface="HWTPGR+MicrosoftYaHei-Bold"/>
                <a:cs typeface="HWTPGR+MicrosoftYaHei-Bold"/>
              </a:rPr>
              <a:t> </a:t>
            </a:r>
            <a:r>
              <a:rPr dirty="0" sz="1400" b="1">
                <a:solidFill>
                  <a:srgbClr val="000000"/>
                </a:solidFill>
                <a:latin typeface="HWTPGR+MicrosoftYaHei-Bold"/>
                <a:cs typeface="HWTPGR+MicrosoftYaHei-Bold"/>
              </a:rPr>
              <a:t>: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252150" y="5758946"/>
            <a:ext cx="2822221" cy="69948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47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000000"/>
                </a:solidFill>
                <a:latin typeface="HWTPGR+MicrosoftYaHei-Bold"/>
                <a:cs typeface="HWTPGR+MicrosoftYaHei-Bold"/>
              </a:rPr>
              <a:t>Ya,</a:t>
            </a:r>
            <a:r>
              <a:rPr dirty="0" sz="1400" b="1">
                <a:solidFill>
                  <a:srgbClr val="000000"/>
                </a:solidFill>
                <a:latin typeface="HWTPGR+MicrosoftYaHei-Bold"/>
                <a:cs typeface="HWTPGR+MicrosoftYaHei-Bold"/>
              </a:rPr>
              <a:t> </a:t>
            </a:r>
            <a:r>
              <a:rPr dirty="0" sz="1400" b="1">
                <a:solidFill>
                  <a:srgbClr val="000000"/>
                </a:solidFill>
                <a:latin typeface="HWTPGR+MicrosoftYaHei-Bold"/>
                <a:cs typeface="HWTPGR+MicrosoftYaHei-Bold"/>
              </a:rPr>
              <a:t>dengan</a:t>
            </a:r>
            <a:r>
              <a:rPr dirty="0" sz="1400" b="1">
                <a:solidFill>
                  <a:srgbClr val="000000"/>
                </a:solidFill>
                <a:latin typeface="HWTPGR+MicrosoftYaHei-Bold"/>
                <a:cs typeface="HWTPGR+MicrosoftYaHei-Bold"/>
              </a:rPr>
              <a:t> </a:t>
            </a:r>
            <a:r>
              <a:rPr dirty="0" sz="1400" b="1">
                <a:solidFill>
                  <a:srgbClr val="000000"/>
                </a:solidFill>
                <a:latin typeface="HWTPGR+MicrosoftYaHei-Bold"/>
                <a:cs typeface="HWTPGR+MicrosoftYaHei-Bold"/>
              </a:rPr>
              <a:t>tangki</a:t>
            </a:r>
            <a:r>
              <a:rPr dirty="0" sz="1400" b="1">
                <a:solidFill>
                  <a:srgbClr val="000000"/>
                </a:solidFill>
                <a:latin typeface="HWTPGR+MicrosoftYaHei-Bold"/>
                <a:cs typeface="HWTPGR+MicrosoftYaHei-Bold"/>
              </a:rPr>
              <a:t> </a:t>
            </a:r>
            <a:r>
              <a:rPr dirty="0" sz="1400" b="1">
                <a:solidFill>
                  <a:srgbClr val="000000"/>
                </a:solidFill>
                <a:latin typeface="HWTPGR+MicrosoftYaHei-Bold"/>
                <a:cs typeface="HWTPGR+MicrosoftYaHei-Bold"/>
              </a:rPr>
              <a:t>septik</a:t>
            </a:r>
            <a:r>
              <a:rPr dirty="0" sz="1400" b="1">
                <a:solidFill>
                  <a:srgbClr val="000000"/>
                </a:solidFill>
                <a:latin typeface="HWTPGR+MicrosoftYaHei-Bold"/>
                <a:cs typeface="HWTPGR+MicrosoftYaHei-Bold"/>
              </a:rPr>
              <a:t> </a:t>
            </a:r>
            <a:r>
              <a:rPr dirty="0" sz="1400" b="1">
                <a:solidFill>
                  <a:srgbClr val="000000"/>
                </a:solidFill>
                <a:latin typeface="HWTPGR+MicrosoftYaHei-Bold"/>
                <a:cs typeface="HWTPGR+MicrosoftYaHei-Bold"/>
              </a:rPr>
              <a:t>3</a:t>
            </a:r>
            <a:r>
              <a:rPr dirty="0" sz="1400" b="1">
                <a:solidFill>
                  <a:srgbClr val="000000"/>
                </a:solidFill>
                <a:latin typeface="HWTPGR+MicrosoftYaHei-Bold"/>
                <a:cs typeface="HWTPGR+MicrosoftYaHei-Bold"/>
              </a:rPr>
              <a:t> </a:t>
            </a:r>
            <a:r>
              <a:rPr dirty="0" sz="1400" b="1">
                <a:solidFill>
                  <a:srgbClr val="000000"/>
                </a:solidFill>
                <a:latin typeface="HWTPGR+MicrosoftYaHei-Bold"/>
                <a:cs typeface="HWTPGR+MicrosoftYaHei-Bold"/>
              </a:rPr>
              <a:t>KK</a:t>
            </a:r>
          </a:p>
          <a:p>
            <a:pPr marL="3175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000000"/>
                </a:solidFill>
                <a:latin typeface="HWTPGR+MicrosoftYaHei-Bold"/>
                <a:cs typeface="HWTPGR+MicrosoftYaHei-Bold"/>
              </a:rPr>
              <a:t>Ya,</a:t>
            </a:r>
            <a:r>
              <a:rPr dirty="0" sz="1400" b="1">
                <a:solidFill>
                  <a:srgbClr val="000000"/>
                </a:solidFill>
                <a:latin typeface="HWTPGR+MicrosoftYaHei-Bold"/>
                <a:cs typeface="HWTPGR+MicrosoftYaHei-Bold"/>
              </a:rPr>
              <a:t> </a:t>
            </a:r>
            <a:r>
              <a:rPr dirty="0" sz="1400" b="1">
                <a:solidFill>
                  <a:srgbClr val="000000"/>
                </a:solidFill>
                <a:latin typeface="HWTPGR+MicrosoftYaHei-Bold"/>
                <a:cs typeface="HWTPGR+MicrosoftYaHei-Bold"/>
              </a:rPr>
              <a:t>Tanpa</a:t>
            </a:r>
            <a:r>
              <a:rPr dirty="0" sz="1400" b="1">
                <a:solidFill>
                  <a:srgbClr val="000000"/>
                </a:solidFill>
                <a:latin typeface="HWTPGR+MicrosoftYaHei-Bold"/>
                <a:cs typeface="HWTPGR+MicrosoftYaHei-Bold"/>
              </a:rPr>
              <a:t> </a:t>
            </a:r>
            <a:r>
              <a:rPr dirty="0" sz="1400" b="1">
                <a:solidFill>
                  <a:srgbClr val="000000"/>
                </a:solidFill>
                <a:latin typeface="HWTPGR+MicrosoftYaHei-Bold"/>
                <a:cs typeface="HWTPGR+MicrosoftYaHei-Bold"/>
              </a:rPr>
              <a:t>Tangki</a:t>
            </a:r>
            <a:r>
              <a:rPr dirty="0" sz="1400" b="1">
                <a:solidFill>
                  <a:srgbClr val="000000"/>
                </a:solidFill>
                <a:latin typeface="HWTPGR+MicrosoftYaHei-Bold"/>
                <a:cs typeface="HWTPGR+MicrosoftYaHei-Bold"/>
              </a:rPr>
              <a:t> </a:t>
            </a:r>
            <a:r>
              <a:rPr dirty="0" sz="1400" b="1">
                <a:solidFill>
                  <a:srgbClr val="000000"/>
                </a:solidFill>
                <a:latin typeface="HWTPGR+MicrosoftYaHei-Bold"/>
                <a:cs typeface="HWTPGR+MicrosoftYaHei-Bold"/>
              </a:rPr>
              <a:t>Septik</a:t>
            </a:r>
            <a:r>
              <a:rPr dirty="0" sz="1400" b="1">
                <a:solidFill>
                  <a:srgbClr val="000000"/>
                </a:solidFill>
                <a:latin typeface="HWTPGR+MicrosoftYaHei-Bold"/>
                <a:cs typeface="HWTPGR+MicrosoftYaHei-Bold"/>
              </a:rPr>
              <a:t> </a:t>
            </a:r>
            <a:r>
              <a:rPr dirty="0" sz="1400" b="1">
                <a:solidFill>
                  <a:srgbClr val="000000"/>
                </a:solidFill>
                <a:latin typeface="HWTPGR+MicrosoftYaHei-Bold"/>
                <a:cs typeface="HWTPGR+MicrosoftYaHei-Bold"/>
              </a:rPr>
              <a:t>1</a:t>
            </a:r>
            <a:r>
              <a:rPr dirty="0" sz="1400" b="1">
                <a:solidFill>
                  <a:srgbClr val="000000"/>
                </a:solidFill>
                <a:latin typeface="HWTPGR+MicrosoftYaHei-Bold"/>
                <a:cs typeface="HWTPGR+MicrosoftYaHei-Bold"/>
              </a:rPr>
              <a:t> </a:t>
            </a:r>
            <a:r>
              <a:rPr dirty="0" sz="1400" b="1">
                <a:solidFill>
                  <a:srgbClr val="000000"/>
                </a:solidFill>
                <a:latin typeface="HWTPGR+MicrosoftYaHei-Bold"/>
                <a:cs typeface="HWTPGR+MicrosoftYaHei-Bold"/>
              </a:rPr>
              <a:t>KK</a:t>
            </a:r>
          </a:p>
          <a:p>
            <a:pPr marL="489743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000000"/>
                </a:solidFill>
                <a:latin typeface="HWTPGR+MicrosoftYaHei-Bold"/>
                <a:cs typeface="HWTPGR+MicrosoftYaHei-Bold"/>
              </a:rPr>
              <a:t>Tidak</a:t>
            </a:r>
            <a:r>
              <a:rPr dirty="0" sz="1400" b="1">
                <a:solidFill>
                  <a:srgbClr val="000000"/>
                </a:solidFill>
                <a:latin typeface="HWTPGR+MicrosoftYaHei-Bold"/>
                <a:cs typeface="HWTPGR+MicrosoftYaHei-Bold"/>
              </a:rPr>
              <a:t> </a:t>
            </a:r>
            <a:r>
              <a:rPr dirty="0" sz="1400" b="1">
                <a:solidFill>
                  <a:srgbClr val="000000"/>
                </a:solidFill>
                <a:latin typeface="HWTPGR+MicrosoftYaHei-Bold"/>
                <a:cs typeface="HWTPGR+MicrosoftYaHei-Bold"/>
              </a:rPr>
              <a:t>ada</a:t>
            </a:r>
            <a:r>
              <a:rPr dirty="0" sz="1400" b="1">
                <a:solidFill>
                  <a:srgbClr val="000000"/>
                </a:solidFill>
                <a:latin typeface="HWTPGR+MicrosoftYaHei-Bold"/>
                <a:cs typeface="HWTPGR+MicrosoftYaHei-Bold"/>
              </a:rPr>
              <a:t> </a:t>
            </a:r>
            <a:r>
              <a:rPr dirty="0" sz="1400" b="1">
                <a:solidFill>
                  <a:srgbClr val="000000"/>
                </a:solidFill>
                <a:latin typeface="HWTPGR+MicrosoftYaHei-Bold"/>
                <a:cs typeface="HWTPGR+MicrosoftYaHei-Bold"/>
              </a:rPr>
              <a:t>WC</a:t>
            </a:r>
            <a:r>
              <a:rPr dirty="0" sz="1400" b="1">
                <a:solidFill>
                  <a:srgbClr val="000000"/>
                </a:solidFill>
                <a:latin typeface="HWTPGR+MicrosoftYaHei-Bold"/>
                <a:cs typeface="HWTPGR+MicrosoftYaHei-Bold"/>
              </a:rPr>
              <a:t> </a:t>
            </a:r>
            <a:r>
              <a:rPr dirty="0" sz="1400" b="1">
                <a:solidFill>
                  <a:srgbClr val="000000"/>
                </a:solidFill>
                <a:latin typeface="HWTPGR+MicrosoftYaHei-Bold"/>
                <a:cs typeface="HWTPGR+MicrosoftYaHei-Bold"/>
              </a:rPr>
              <a:t>4</a:t>
            </a:r>
            <a:r>
              <a:rPr dirty="0" sz="1400" b="1">
                <a:solidFill>
                  <a:srgbClr val="000000"/>
                </a:solidFill>
                <a:latin typeface="HWTPGR+MicrosoftYaHei-Bold"/>
                <a:cs typeface="HWTPGR+MicrosoftYaHei-Bold"/>
              </a:rPr>
              <a:t> </a:t>
            </a:r>
            <a:r>
              <a:rPr dirty="0" sz="1400" b="1">
                <a:solidFill>
                  <a:srgbClr val="000000"/>
                </a:solidFill>
                <a:latin typeface="HWTPGR+MicrosoftYaHei-Bold"/>
                <a:cs typeface="HWTPGR+MicrosoftYaHei-Bold"/>
              </a:rPr>
              <a:t>KK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2012563" y="6399027"/>
            <a:ext cx="1300609" cy="27276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47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000000"/>
                </a:solidFill>
                <a:latin typeface="HWTPGR+MicrosoftYaHei-Bold"/>
                <a:cs typeface="HWTPGR+MicrosoftYaHei-Bold"/>
              </a:rPr>
              <a:t>Lainnya</a:t>
            </a:r>
            <a:r>
              <a:rPr dirty="0" sz="1400" b="1">
                <a:solidFill>
                  <a:srgbClr val="000000"/>
                </a:solidFill>
                <a:latin typeface="HWTPGR+MicrosoftYaHei-Bold"/>
                <a:cs typeface="HWTPGR+MicrosoftYaHei-Bold"/>
              </a:rPr>
              <a:t> </a:t>
            </a:r>
            <a:r>
              <a:rPr dirty="0" sz="1400" b="1">
                <a:solidFill>
                  <a:srgbClr val="000000"/>
                </a:solidFill>
                <a:latin typeface="HWTPGR+MicrosoftYaHei-Bold"/>
                <a:cs typeface="HWTPGR+MicrosoftYaHei-Bold"/>
              </a:rPr>
              <a:t>2</a:t>
            </a:r>
            <a:r>
              <a:rPr dirty="0" sz="1400" b="1">
                <a:solidFill>
                  <a:srgbClr val="000000"/>
                </a:solidFill>
                <a:latin typeface="HWTPGR+MicrosoftYaHei-Bold"/>
                <a:cs typeface="HWTPGR+MicrosoftYaHei-Bold"/>
              </a:rPr>
              <a:t> </a:t>
            </a:r>
            <a:r>
              <a:rPr dirty="0" sz="1400" b="1">
                <a:solidFill>
                  <a:srgbClr val="000000"/>
                </a:solidFill>
                <a:latin typeface="HWTPGR+MicrosoftYaHei-Bold"/>
                <a:cs typeface="HWTPGR+MicrosoftYaHei-Bold"/>
              </a:rPr>
              <a:t>KK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039114" y="384938"/>
            <a:ext cx="3368412" cy="266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PRIORITAS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I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YANG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TIDAK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ADA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WC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569130" y="1161691"/>
            <a:ext cx="1319945" cy="8559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DAHA</a:t>
            </a: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BARAT</a:t>
            </a:r>
          </a:p>
          <a:p>
            <a:pPr marL="0" marR="0">
              <a:lnSpc>
                <a:spcPts val="1400"/>
              </a:lnSpc>
              <a:spcBef>
                <a:spcPts val="279"/>
              </a:spcBef>
              <a:spcAft>
                <a:spcPts val="0"/>
              </a:spcAft>
            </a:pP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Tanjung</a:t>
            </a: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Selor</a:t>
            </a:r>
          </a:p>
          <a:p>
            <a:pPr marL="0" marR="0">
              <a:lnSpc>
                <a:spcPts val="1400"/>
              </a:lnSpc>
              <a:spcBef>
                <a:spcPts val="280"/>
              </a:spcBef>
              <a:spcAft>
                <a:spcPts val="0"/>
              </a:spcAft>
            </a:pP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Bajayau</a:t>
            </a: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Tengah</a:t>
            </a:r>
          </a:p>
          <a:p>
            <a:pPr marL="0" marR="0">
              <a:lnSpc>
                <a:spcPts val="1400"/>
              </a:lnSpc>
              <a:spcBef>
                <a:spcPts val="229"/>
              </a:spcBef>
              <a:spcAft>
                <a:spcPts val="0"/>
              </a:spcAft>
            </a:pP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Bajayau</a:t>
            </a: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Lama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495640" y="1248321"/>
            <a:ext cx="1149573" cy="6426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KANDANGAN</a:t>
            </a:r>
          </a:p>
          <a:p>
            <a:pPr marL="0" marR="0">
              <a:lnSpc>
                <a:spcPts val="1400"/>
              </a:lnSpc>
              <a:spcBef>
                <a:spcPts val="279"/>
              </a:spcBef>
              <a:spcAft>
                <a:spcPts val="0"/>
              </a:spcAft>
            </a:pP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Jambu</a:t>
            </a: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Hilir</a:t>
            </a:r>
          </a:p>
          <a:p>
            <a:pPr marL="0" marR="0">
              <a:lnSpc>
                <a:spcPts val="1400"/>
              </a:lnSpc>
              <a:spcBef>
                <a:spcPts val="280"/>
              </a:spcBef>
              <a:spcAft>
                <a:spcPts val="0"/>
              </a:spcAft>
            </a:pP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Gambah</a:t>
            </a: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Luar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016407" y="1269412"/>
            <a:ext cx="1485936" cy="6426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PADANG</a:t>
            </a: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BATUNG</a:t>
            </a:r>
          </a:p>
          <a:p>
            <a:pPr marL="0" marR="0">
              <a:lnSpc>
                <a:spcPts val="1400"/>
              </a:lnSpc>
              <a:spcBef>
                <a:spcPts val="279"/>
              </a:spcBef>
              <a:spcAft>
                <a:spcPts val="0"/>
              </a:spcAft>
            </a:pP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Batu</a:t>
            </a: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Bini</a:t>
            </a:r>
          </a:p>
          <a:p>
            <a:pPr marL="0" marR="0">
              <a:lnSpc>
                <a:spcPts val="1400"/>
              </a:lnSpc>
              <a:spcBef>
                <a:spcPts val="280"/>
              </a:spcBef>
              <a:spcAft>
                <a:spcPts val="0"/>
              </a:spcAft>
            </a:pP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Mawangi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294782" y="1997131"/>
            <a:ext cx="1555521" cy="5562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404040"/>
                </a:solidFill>
                <a:latin typeface="Calibri"/>
                <a:cs typeface="Calibri"/>
              </a:rPr>
              <a:t>6</a:t>
            </a:r>
            <a:r>
              <a:rPr dirty="0" sz="1200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404040"/>
                </a:solidFill>
                <a:latin typeface="Calibri"/>
                <a:cs typeface="Calibri"/>
              </a:rPr>
              <a:t>kec.</a:t>
            </a:r>
            <a:r>
              <a:rPr dirty="0" sz="1200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404040"/>
                </a:solidFill>
                <a:latin typeface="Calibri"/>
                <a:cs typeface="Calibri"/>
              </a:rPr>
              <a:t>14</a:t>
            </a:r>
            <a:r>
              <a:rPr dirty="0" sz="1200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404040"/>
                </a:solidFill>
                <a:latin typeface="Calibri"/>
                <a:cs typeface="Calibri"/>
              </a:rPr>
              <a:t>Desa</a:t>
            </a:r>
            <a:r>
              <a:rPr dirty="0" sz="1200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404040"/>
                </a:solidFill>
                <a:latin typeface="Calibri"/>
                <a:cs typeface="Calibri"/>
              </a:rPr>
              <a:t>dgn</a:t>
            </a:r>
          </a:p>
          <a:p>
            <a:pPr marL="0" marR="0">
              <a:lnSpc>
                <a:spcPts val="1200"/>
              </a:lnSpc>
              <a:spcBef>
                <a:spcPts val="239"/>
              </a:spcBef>
              <a:spcAft>
                <a:spcPts val="0"/>
              </a:spcAft>
            </a:pPr>
            <a:r>
              <a:rPr dirty="0" sz="1200" b="1">
                <a:solidFill>
                  <a:srgbClr val="404040"/>
                </a:solidFill>
                <a:latin typeface="Calibri"/>
                <a:cs typeface="Calibri"/>
              </a:rPr>
              <a:t>masing-masing</a:t>
            </a:r>
            <a:r>
              <a:rPr dirty="0" sz="1200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404040"/>
                </a:solidFill>
                <a:latin typeface="Calibri"/>
                <a:cs typeface="Calibri"/>
              </a:rPr>
              <a:t>Desa</a:t>
            </a:r>
            <a:r>
              <a:rPr dirty="0" sz="1200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404040"/>
                </a:solidFill>
                <a:latin typeface="Calibri"/>
                <a:cs typeface="Calibri"/>
              </a:rPr>
              <a:t>1</a:t>
            </a:r>
          </a:p>
          <a:p>
            <a:pPr marL="0" marR="0">
              <a:lnSpc>
                <a:spcPts val="1200"/>
              </a:lnSpc>
              <a:spcBef>
                <a:spcPts val="289"/>
              </a:spcBef>
              <a:spcAft>
                <a:spcPts val="0"/>
              </a:spcAft>
            </a:pPr>
            <a:r>
              <a:rPr dirty="0" sz="1200" b="1">
                <a:solidFill>
                  <a:srgbClr val="404040"/>
                </a:solidFill>
                <a:latin typeface="Calibri"/>
                <a:cs typeface="Calibri"/>
              </a:rPr>
              <a:t>yg</a:t>
            </a:r>
            <a:r>
              <a:rPr dirty="0" sz="1200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404040"/>
                </a:solidFill>
                <a:latin typeface="Calibri"/>
                <a:cs typeface="Calibri"/>
              </a:rPr>
              <a:t>tidak</a:t>
            </a:r>
            <a:r>
              <a:rPr dirty="0" sz="1200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404040"/>
                </a:solidFill>
                <a:latin typeface="Calibri"/>
                <a:cs typeface="Calibri"/>
              </a:rPr>
              <a:t>ada</a:t>
            </a:r>
            <a:r>
              <a:rPr dirty="0" sz="1200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404040"/>
                </a:solidFill>
                <a:latin typeface="Calibri"/>
                <a:cs typeface="Calibri"/>
              </a:rPr>
              <a:t>WC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397300" y="2118852"/>
            <a:ext cx="1520306" cy="292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Tidak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ada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wc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0537173" y="2270990"/>
            <a:ext cx="1283965" cy="6426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DAHA</a:t>
            </a: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UTARA</a:t>
            </a:r>
          </a:p>
          <a:p>
            <a:pPr marL="0" marR="0">
              <a:lnSpc>
                <a:spcPts val="1400"/>
              </a:lnSpc>
              <a:spcBef>
                <a:spcPts val="279"/>
              </a:spcBef>
              <a:spcAft>
                <a:spcPts val="0"/>
              </a:spcAft>
            </a:pP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Panggandingan</a:t>
            </a:r>
          </a:p>
          <a:p>
            <a:pPr marL="0" marR="0">
              <a:lnSpc>
                <a:spcPts val="1400"/>
              </a:lnSpc>
              <a:spcBef>
                <a:spcPts val="280"/>
              </a:spcBef>
              <a:spcAft>
                <a:spcPts val="0"/>
              </a:spcAft>
            </a:pP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Hamayung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4505200" y="2423652"/>
            <a:ext cx="1303558" cy="901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57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KK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yang</a:t>
            </a:r>
          </a:p>
          <a:p>
            <a:pPr marL="201240" marR="0">
              <a:lnSpc>
                <a:spcPts val="2000"/>
              </a:lnSpc>
              <a:spcBef>
                <a:spcPts val="400"/>
              </a:spcBef>
              <a:spcAft>
                <a:spcPts val="0"/>
              </a:spcAft>
            </a:pP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terbagi</a:t>
            </a:r>
          </a:p>
          <a:p>
            <a:pPr marL="81421" marR="0">
              <a:lnSpc>
                <a:spcPts val="2000"/>
              </a:lnSpc>
              <a:spcBef>
                <a:spcPts val="400"/>
              </a:spcBef>
              <a:spcAft>
                <a:spcPts val="0"/>
              </a:spcAft>
            </a:pP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menjadi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: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2644896" y="2585218"/>
            <a:ext cx="384125" cy="495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 b="1">
                <a:solidFill>
                  <a:srgbClr val="ffffff"/>
                </a:solidFill>
                <a:latin typeface="Calibri"/>
                <a:cs typeface="Calibri"/>
              </a:rPr>
              <a:t>5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7335446" y="2600900"/>
            <a:ext cx="384125" cy="495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 b="1">
                <a:solidFill>
                  <a:srgbClr val="ffffff"/>
                </a:solidFill>
                <a:latin typeface="Calibri"/>
                <a:cs typeface="Calibri"/>
              </a:rPr>
              <a:t>1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904198" y="2840720"/>
            <a:ext cx="1150917" cy="4292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DAHA</a:t>
            </a: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UTARA</a:t>
            </a:r>
          </a:p>
          <a:p>
            <a:pPr marL="0" marR="0">
              <a:lnSpc>
                <a:spcPts val="1400"/>
              </a:lnSpc>
              <a:spcBef>
                <a:spcPts val="279"/>
              </a:spcBef>
              <a:spcAft>
                <a:spcPts val="0"/>
              </a:spcAft>
            </a:pP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Balah</a:t>
            </a: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Paikat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2424963" y="3083201"/>
            <a:ext cx="1205072" cy="3733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404040"/>
                </a:solidFill>
                <a:latin typeface="Calibri"/>
                <a:cs typeface="Calibri"/>
              </a:rPr>
              <a:t>1</a:t>
            </a:r>
            <a:r>
              <a:rPr dirty="0" sz="1200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404040"/>
                </a:solidFill>
                <a:latin typeface="Calibri"/>
                <a:cs typeface="Calibri"/>
              </a:rPr>
              <a:t>kec.</a:t>
            </a:r>
            <a:r>
              <a:rPr dirty="0" sz="1200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404040"/>
                </a:solidFill>
                <a:latin typeface="Calibri"/>
                <a:cs typeface="Calibri"/>
              </a:rPr>
              <a:t>1</a:t>
            </a:r>
            <a:r>
              <a:rPr dirty="0" sz="1200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404040"/>
                </a:solidFill>
                <a:latin typeface="Calibri"/>
                <a:cs typeface="Calibri"/>
              </a:rPr>
              <a:t>Desa</a:t>
            </a:r>
            <a:r>
              <a:rPr dirty="0" sz="1200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404040"/>
                </a:solidFill>
                <a:latin typeface="Calibri"/>
                <a:cs typeface="Calibri"/>
              </a:rPr>
              <a:t>5</a:t>
            </a:r>
          </a:p>
          <a:p>
            <a:pPr marL="34442" marR="0">
              <a:lnSpc>
                <a:spcPts val="1200"/>
              </a:lnSpc>
              <a:spcBef>
                <a:spcPts val="239"/>
              </a:spcBef>
              <a:spcAft>
                <a:spcPts val="0"/>
              </a:spcAft>
            </a:pPr>
            <a:r>
              <a:rPr dirty="0" sz="1200" b="1">
                <a:solidFill>
                  <a:srgbClr val="404040"/>
                </a:solidFill>
                <a:latin typeface="Calibri"/>
                <a:cs typeface="Calibri"/>
              </a:rPr>
              <a:t>yg</a:t>
            </a:r>
            <a:r>
              <a:rPr dirty="0" sz="1200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404040"/>
                </a:solidFill>
                <a:latin typeface="Calibri"/>
                <a:cs typeface="Calibri"/>
              </a:rPr>
              <a:t>tidak</a:t>
            </a:r>
            <a:r>
              <a:rPr dirty="0" sz="1200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404040"/>
                </a:solidFill>
                <a:latin typeface="Calibri"/>
                <a:cs typeface="Calibri"/>
              </a:rPr>
              <a:t>ada</a:t>
            </a:r>
            <a:r>
              <a:rPr dirty="0" sz="1200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404040"/>
                </a:solidFill>
                <a:latin typeface="Calibri"/>
                <a:cs typeface="Calibri"/>
              </a:rPr>
              <a:t>WC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8434974" y="3252148"/>
            <a:ext cx="2818320" cy="215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TELAGA</a:t>
            </a: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LANGSAT</a:t>
            </a:r>
            <a:r>
              <a:rPr dirty="0" sz="1400" spc="1339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DAHA</a:t>
            </a: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SELATAN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8434974" y="3465507"/>
            <a:ext cx="1125615" cy="215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Hamak</a:t>
            </a: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Utara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9955740" y="3465507"/>
            <a:ext cx="1107474" cy="8559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Muning</a:t>
            </a: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Baru</a:t>
            </a:r>
          </a:p>
          <a:p>
            <a:pPr marL="0" marR="0">
              <a:lnSpc>
                <a:spcPts val="1400"/>
              </a:lnSpc>
              <a:spcBef>
                <a:spcPts val="280"/>
              </a:spcBef>
              <a:spcAft>
                <a:spcPts val="0"/>
              </a:spcAft>
            </a:pP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Banjarbaru</a:t>
            </a:r>
          </a:p>
          <a:p>
            <a:pPr marL="0" marR="0">
              <a:lnSpc>
                <a:spcPts val="1400"/>
              </a:lnSpc>
              <a:spcBef>
                <a:spcPts val="279"/>
              </a:spcBef>
              <a:spcAft>
                <a:spcPts val="0"/>
              </a:spcAft>
            </a:pP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Pihanin</a:t>
            </a: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Raya</a:t>
            </a:r>
          </a:p>
          <a:p>
            <a:pPr marL="0" marR="0">
              <a:lnSpc>
                <a:spcPts val="1400"/>
              </a:lnSpc>
              <a:spcBef>
                <a:spcPts val="230"/>
              </a:spcBef>
              <a:spcAft>
                <a:spcPts val="0"/>
              </a:spcAft>
            </a:pP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Parigi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6654084" y="3509033"/>
            <a:ext cx="1555522" cy="5562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404040"/>
                </a:solidFill>
                <a:latin typeface="Calibri"/>
                <a:cs typeface="Calibri"/>
              </a:rPr>
              <a:t>3</a:t>
            </a:r>
            <a:r>
              <a:rPr dirty="0" sz="1200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404040"/>
                </a:solidFill>
                <a:latin typeface="Calibri"/>
                <a:cs typeface="Calibri"/>
              </a:rPr>
              <a:t>kec.</a:t>
            </a:r>
            <a:r>
              <a:rPr dirty="0" sz="1200" spc="-25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404040"/>
                </a:solidFill>
                <a:latin typeface="Calibri"/>
                <a:cs typeface="Calibri"/>
              </a:rPr>
              <a:t>8Desa</a:t>
            </a:r>
            <a:r>
              <a:rPr dirty="0" sz="1200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404040"/>
                </a:solidFill>
                <a:latin typeface="Calibri"/>
                <a:cs typeface="Calibri"/>
              </a:rPr>
              <a:t>dgn</a:t>
            </a:r>
          </a:p>
          <a:p>
            <a:pPr marL="0" marR="0">
              <a:lnSpc>
                <a:spcPts val="1200"/>
              </a:lnSpc>
              <a:spcBef>
                <a:spcPts val="239"/>
              </a:spcBef>
              <a:spcAft>
                <a:spcPts val="0"/>
              </a:spcAft>
            </a:pPr>
            <a:r>
              <a:rPr dirty="0" sz="1200" b="1">
                <a:solidFill>
                  <a:srgbClr val="404040"/>
                </a:solidFill>
                <a:latin typeface="Calibri"/>
                <a:cs typeface="Calibri"/>
              </a:rPr>
              <a:t>masing-masing</a:t>
            </a:r>
            <a:r>
              <a:rPr dirty="0" sz="1200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404040"/>
                </a:solidFill>
                <a:latin typeface="Calibri"/>
                <a:cs typeface="Calibri"/>
              </a:rPr>
              <a:t>Desa</a:t>
            </a:r>
            <a:r>
              <a:rPr dirty="0" sz="1200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404040"/>
                </a:solidFill>
                <a:latin typeface="Calibri"/>
                <a:cs typeface="Calibri"/>
              </a:rPr>
              <a:t>2</a:t>
            </a:r>
          </a:p>
          <a:p>
            <a:pPr marL="0" marR="0">
              <a:lnSpc>
                <a:spcPts val="1200"/>
              </a:lnSpc>
              <a:spcBef>
                <a:spcPts val="290"/>
              </a:spcBef>
              <a:spcAft>
                <a:spcPts val="0"/>
              </a:spcAft>
            </a:pPr>
            <a:r>
              <a:rPr dirty="0" sz="1200" b="1">
                <a:solidFill>
                  <a:srgbClr val="404040"/>
                </a:solidFill>
                <a:latin typeface="Calibri"/>
                <a:cs typeface="Calibri"/>
              </a:rPr>
              <a:t>yg</a:t>
            </a:r>
            <a:r>
              <a:rPr dirty="0" sz="1200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404040"/>
                </a:solidFill>
                <a:latin typeface="Calibri"/>
                <a:cs typeface="Calibri"/>
              </a:rPr>
              <a:t>tidak</a:t>
            </a:r>
            <a:r>
              <a:rPr dirty="0" sz="1200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404040"/>
                </a:solidFill>
                <a:latin typeface="Calibri"/>
                <a:cs typeface="Calibri"/>
              </a:rPr>
              <a:t>ada</a:t>
            </a:r>
            <a:r>
              <a:rPr dirty="0" sz="1200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404040"/>
                </a:solidFill>
                <a:latin typeface="Calibri"/>
                <a:cs typeface="Calibri"/>
              </a:rPr>
              <a:t>WC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3328839" y="4124565"/>
            <a:ext cx="384125" cy="495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 b="1">
                <a:solidFill>
                  <a:srgbClr val="ffffff"/>
                </a:solidFill>
                <a:latin typeface="Calibri"/>
                <a:cs typeface="Calibri"/>
              </a:rPr>
              <a:t>4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6571838" y="4124566"/>
            <a:ext cx="384125" cy="495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 b="1">
                <a:solidFill>
                  <a:srgbClr val="ffffff"/>
                </a:solidFill>
                <a:latin typeface="Calibri"/>
                <a:cs typeface="Calibri"/>
              </a:rPr>
              <a:t>2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8532303" y="4152886"/>
            <a:ext cx="1090451" cy="4292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ANGKINANG</a:t>
            </a:r>
          </a:p>
          <a:p>
            <a:pPr marL="0" marR="0">
              <a:lnSpc>
                <a:spcPts val="1400"/>
              </a:lnSpc>
              <a:spcBef>
                <a:spcPts val="279"/>
              </a:spcBef>
              <a:spcAft>
                <a:spcPts val="0"/>
              </a:spcAft>
            </a:pP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Kayu</a:t>
            </a:r>
            <a:r>
              <a:rPr dirty="0" sz="1400" spc="316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Abang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1501197" y="4273674"/>
            <a:ext cx="1297554" cy="4292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DAHA</a:t>
            </a: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SELATAN</a:t>
            </a:r>
          </a:p>
          <a:p>
            <a:pPr marL="0" marR="0">
              <a:lnSpc>
                <a:spcPts val="1400"/>
              </a:lnSpc>
              <a:spcBef>
                <a:spcPts val="279"/>
              </a:spcBef>
              <a:spcAft>
                <a:spcPts val="0"/>
              </a:spcAft>
            </a:pP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Muning</a:t>
            </a: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tengah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3580176" y="4257713"/>
            <a:ext cx="1205072" cy="3733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404040"/>
                </a:solidFill>
                <a:latin typeface="Calibri"/>
                <a:cs typeface="Calibri"/>
              </a:rPr>
              <a:t>1</a:t>
            </a:r>
            <a:r>
              <a:rPr dirty="0" sz="1200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404040"/>
                </a:solidFill>
                <a:latin typeface="Calibri"/>
                <a:cs typeface="Calibri"/>
              </a:rPr>
              <a:t>kec.</a:t>
            </a:r>
            <a:r>
              <a:rPr dirty="0" sz="1200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404040"/>
                </a:solidFill>
                <a:latin typeface="Calibri"/>
                <a:cs typeface="Calibri"/>
              </a:rPr>
              <a:t>1</a:t>
            </a:r>
            <a:r>
              <a:rPr dirty="0" sz="1200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404040"/>
                </a:solidFill>
                <a:latin typeface="Calibri"/>
                <a:cs typeface="Calibri"/>
              </a:rPr>
              <a:t>Desa</a:t>
            </a:r>
            <a:r>
              <a:rPr dirty="0" sz="1200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404040"/>
                </a:solidFill>
                <a:latin typeface="Calibri"/>
                <a:cs typeface="Calibri"/>
              </a:rPr>
              <a:t>4</a:t>
            </a:r>
          </a:p>
          <a:p>
            <a:pPr marL="34442" marR="0">
              <a:lnSpc>
                <a:spcPts val="1200"/>
              </a:lnSpc>
              <a:spcBef>
                <a:spcPts val="239"/>
              </a:spcBef>
              <a:spcAft>
                <a:spcPts val="0"/>
              </a:spcAft>
            </a:pPr>
            <a:r>
              <a:rPr dirty="0" sz="1200" b="1">
                <a:solidFill>
                  <a:srgbClr val="404040"/>
                </a:solidFill>
                <a:latin typeface="Calibri"/>
                <a:cs typeface="Calibri"/>
              </a:rPr>
              <a:t>yg</a:t>
            </a:r>
            <a:r>
              <a:rPr dirty="0" sz="1200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404040"/>
                </a:solidFill>
                <a:latin typeface="Calibri"/>
                <a:cs typeface="Calibri"/>
              </a:rPr>
              <a:t>tidak</a:t>
            </a:r>
            <a:r>
              <a:rPr dirty="0" sz="1200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404040"/>
                </a:solidFill>
                <a:latin typeface="Calibri"/>
                <a:cs typeface="Calibri"/>
              </a:rPr>
              <a:t>ada</a:t>
            </a:r>
            <a:r>
              <a:rPr dirty="0" sz="1200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404040"/>
                </a:solidFill>
                <a:latin typeface="Calibri"/>
                <a:cs typeface="Calibri"/>
              </a:rPr>
              <a:t>WC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5356951" y="4698743"/>
            <a:ext cx="1555522" cy="5562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404040"/>
                </a:solidFill>
                <a:latin typeface="Calibri"/>
                <a:cs typeface="Calibri"/>
              </a:rPr>
              <a:t>3</a:t>
            </a:r>
            <a:r>
              <a:rPr dirty="0" sz="1200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404040"/>
                </a:solidFill>
                <a:latin typeface="Calibri"/>
                <a:cs typeface="Calibri"/>
              </a:rPr>
              <a:t>kec.</a:t>
            </a:r>
            <a:r>
              <a:rPr dirty="0" sz="1200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404040"/>
                </a:solidFill>
                <a:latin typeface="Calibri"/>
                <a:cs typeface="Calibri"/>
              </a:rPr>
              <a:t>6Desa</a:t>
            </a:r>
            <a:r>
              <a:rPr dirty="0" sz="1200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404040"/>
                </a:solidFill>
                <a:latin typeface="Calibri"/>
                <a:cs typeface="Calibri"/>
              </a:rPr>
              <a:t>dgn</a:t>
            </a:r>
          </a:p>
          <a:p>
            <a:pPr marL="0" marR="0">
              <a:lnSpc>
                <a:spcPts val="1200"/>
              </a:lnSpc>
              <a:spcBef>
                <a:spcPts val="240"/>
              </a:spcBef>
              <a:spcAft>
                <a:spcPts val="0"/>
              </a:spcAft>
            </a:pPr>
            <a:r>
              <a:rPr dirty="0" sz="1200" b="1">
                <a:solidFill>
                  <a:srgbClr val="404040"/>
                </a:solidFill>
                <a:latin typeface="Calibri"/>
                <a:cs typeface="Calibri"/>
              </a:rPr>
              <a:t>masing-masing</a:t>
            </a:r>
            <a:r>
              <a:rPr dirty="0" sz="1200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404040"/>
                </a:solidFill>
                <a:latin typeface="Calibri"/>
                <a:cs typeface="Calibri"/>
              </a:rPr>
              <a:t>Desa</a:t>
            </a:r>
            <a:r>
              <a:rPr dirty="0" sz="1200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404040"/>
                </a:solidFill>
                <a:latin typeface="Calibri"/>
                <a:cs typeface="Calibri"/>
              </a:rPr>
              <a:t>3</a:t>
            </a:r>
          </a:p>
          <a:p>
            <a:pPr marL="34442" marR="0">
              <a:lnSpc>
                <a:spcPts val="1200"/>
              </a:lnSpc>
              <a:spcBef>
                <a:spcPts val="289"/>
              </a:spcBef>
              <a:spcAft>
                <a:spcPts val="0"/>
              </a:spcAft>
            </a:pPr>
            <a:r>
              <a:rPr dirty="0" sz="1200" b="1">
                <a:solidFill>
                  <a:srgbClr val="404040"/>
                </a:solidFill>
                <a:latin typeface="Calibri"/>
                <a:cs typeface="Calibri"/>
              </a:rPr>
              <a:t>yg</a:t>
            </a:r>
            <a:r>
              <a:rPr dirty="0" sz="1200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404040"/>
                </a:solidFill>
                <a:latin typeface="Calibri"/>
                <a:cs typeface="Calibri"/>
              </a:rPr>
              <a:t>tidak</a:t>
            </a:r>
            <a:r>
              <a:rPr dirty="0" sz="1200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404040"/>
                </a:solidFill>
                <a:latin typeface="Calibri"/>
                <a:cs typeface="Calibri"/>
              </a:rPr>
              <a:t>ada</a:t>
            </a:r>
            <a:r>
              <a:rPr dirty="0" sz="1200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404040"/>
                </a:solidFill>
                <a:latin typeface="Calibri"/>
                <a:cs typeface="Calibri"/>
              </a:rPr>
              <a:t>WC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7977892" y="4718927"/>
            <a:ext cx="1219932" cy="6426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DAHA</a:t>
            </a: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BARAT</a:t>
            </a:r>
          </a:p>
          <a:p>
            <a:pPr marL="0" marR="0">
              <a:lnSpc>
                <a:spcPts val="1400"/>
              </a:lnSpc>
              <a:spcBef>
                <a:spcPts val="280"/>
              </a:spcBef>
              <a:spcAft>
                <a:spcPts val="0"/>
              </a:spcAft>
            </a:pP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Siang</a:t>
            </a: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Gantung</a:t>
            </a:r>
          </a:p>
          <a:p>
            <a:pPr marL="0" marR="0">
              <a:lnSpc>
                <a:spcPts val="1400"/>
              </a:lnSpc>
              <a:spcBef>
                <a:spcPts val="279"/>
              </a:spcBef>
              <a:spcAft>
                <a:spcPts val="0"/>
              </a:spcAft>
            </a:pP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Baru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4915070" y="4838693"/>
            <a:ext cx="384125" cy="495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 b="1">
                <a:solidFill>
                  <a:srgbClr val="ffffff"/>
                </a:solidFill>
                <a:latin typeface="Calibri"/>
                <a:cs typeface="Calibri"/>
              </a:rPr>
              <a:t>3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6806647" y="5045809"/>
            <a:ext cx="1150917" cy="10693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DAHA</a:t>
            </a: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UTARA</a:t>
            </a:r>
          </a:p>
          <a:p>
            <a:pPr marL="0" marR="0">
              <a:lnSpc>
                <a:spcPts val="1400"/>
              </a:lnSpc>
              <a:spcBef>
                <a:spcPts val="279"/>
              </a:spcBef>
              <a:spcAft>
                <a:spcPts val="0"/>
              </a:spcAft>
            </a:pP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Paramaian</a:t>
            </a:r>
          </a:p>
          <a:p>
            <a:pPr marL="0" marR="0">
              <a:lnSpc>
                <a:spcPts val="1400"/>
              </a:lnSpc>
              <a:spcBef>
                <a:spcPts val="280"/>
              </a:spcBef>
              <a:spcAft>
                <a:spcPts val="0"/>
              </a:spcAft>
            </a:pP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Teluk</a:t>
            </a: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Haur</a:t>
            </a:r>
          </a:p>
          <a:p>
            <a:pPr marL="0" marR="0">
              <a:lnSpc>
                <a:spcPts val="1400"/>
              </a:lnSpc>
              <a:spcBef>
                <a:spcPts val="229"/>
              </a:spcBef>
              <a:spcAft>
                <a:spcPts val="0"/>
              </a:spcAft>
            </a:pP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Pasungkan</a:t>
            </a:r>
          </a:p>
          <a:p>
            <a:pPr marL="0" marR="0">
              <a:lnSpc>
                <a:spcPts val="1400"/>
              </a:lnSpc>
              <a:spcBef>
                <a:spcPts val="280"/>
              </a:spcBef>
              <a:spcAft>
                <a:spcPts val="0"/>
              </a:spcAft>
            </a:pP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Teluk</a:t>
            </a: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Kabak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3112632" y="5067537"/>
            <a:ext cx="1150917" cy="4292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DAHA</a:t>
            </a: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UTARA</a:t>
            </a:r>
          </a:p>
          <a:p>
            <a:pPr marL="0" marR="0">
              <a:lnSpc>
                <a:spcPts val="1400"/>
              </a:lnSpc>
              <a:spcBef>
                <a:spcPts val="279"/>
              </a:spcBef>
              <a:spcAft>
                <a:spcPts val="0"/>
              </a:spcAft>
            </a:pP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Murung</a:t>
            </a: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Raya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5485108" y="5590757"/>
            <a:ext cx="869156" cy="8559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LOKSADO</a:t>
            </a:r>
          </a:p>
          <a:p>
            <a:pPr marL="0" marR="0">
              <a:lnSpc>
                <a:spcPts val="1400"/>
              </a:lnSpc>
              <a:spcBef>
                <a:spcPts val="279"/>
              </a:spcBef>
              <a:spcAft>
                <a:spcPts val="0"/>
              </a:spcAft>
            </a:pP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Tumingki</a:t>
            </a:r>
          </a:p>
          <a:p>
            <a:pPr marL="0" marR="0">
              <a:lnSpc>
                <a:spcPts val="1400"/>
              </a:lnSpc>
              <a:spcBef>
                <a:spcPts val="280"/>
              </a:spcBef>
              <a:spcAft>
                <a:spcPts val="0"/>
              </a:spcAft>
            </a:pP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Haratai</a:t>
            </a:r>
          </a:p>
          <a:p>
            <a:pPr marL="0" marR="0">
              <a:lnSpc>
                <a:spcPts val="1400"/>
              </a:lnSpc>
              <a:spcBef>
                <a:spcPts val="229"/>
              </a:spcBef>
              <a:spcAft>
                <a:spcPts val="0"/>
              </a:spcAft>
            </a:pP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Ulang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3964342" y="5738305"/>
            <a:ext cx="1317278" cy="6426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DAHA</a:t>
            </a: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SELATAN</a:t>
            </a:r>
          </a:p>
          <a:p>
            <a:pPr marL="0" marR="0">
              <a:lnSpc>
                <a:spcPts val="1400"/>
              </a:lnSpc>
              <a:spcBef>
                <a:spcPts val="279"/>
              </a:spcBef>
              <a:spcAft>
                <a:spcPts val="0"/>
              </a:spcAft>
            </a:pP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Habirau</a:t>
            </a: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Tengah</a:t>
            </a:r>
          </a:p>
          <a:p>
            <a:pPr marL="0" marR="0">
              <a:lnSpc>
                <a:spcPts val="1400"/>
              </a:lnSpc>
              <a:spcBef>
                <a:spcPts val="280"/>
              </a:spcBef>
              <a:spcAft>
                <a:spcPts val="0"/>
              </a:spcAft>
            </a:pP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Banua</a:t>
            </a: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Hanyar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6806647" y="6112609"/>
            <a:ext cx="1377977" cy="215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hamayung</a:t>
            </a:r>
            <a:r>
              <a:rPr dirty="0" sz="1400" spc="-37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Utara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310671" y="279726"/>
            <a:ext cx="4794313" cy="266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RENCANA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INTERVENSI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PERUBAHAN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TAHUN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2023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627757" y="2762756"/>
            <a:ext cx="2030097" cy="117190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39724" marR="0">
              <a:lnSpc>
                <a:spcPts val="3167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WRNUNN+MicrosoftYaHei"/>
                <a:cs typeface="WRNUNN+MicrosoftYaHei"/>
              </a:rPr>
              <a:t>Bantuan</a:t>
            </a:r>
          </a:p>
          <a:p>
            <a:pPr marL="66675" marR="0">
              <a:lnSpc>
                <a:spcPts val="2879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WRNUNN+MicrosoftYaHei"/>
                <a:cs typeface="WRNUNN+MicrosoftYaHei"/>
              </a:rPr>
              <a:t>Sanitasi/</a:t>
            </a:r>
            <a:r>
              <a:rPr dirty="0" sz="2400">
                <a:solidFill>
                  <a:srgbClr val="000000"/>
                </a:solidFill>
                <a:latin typeface="WRNUNN+MicrosoftYaHei"/>
                <a:cs typeface="WRNUNN+MicrosoftYaHei"/>
              </a:rPr>
              <a:t> </a:t>
            </a:r>
            <a:r>
              <a:rPr dirty="0" sz="2400">
                <a:solidFill>
                  <a:srgbClr val="000000"/>
                </a:solidFill>
                <a:latin typeface="WRNUNN+MicrosoftYaHei"/>
                <a:cs typeface="WRNUNN+MicrosoftYaHei"/>
              </a:rPr>
              <a:t>Air</a:t>
            </a:r>
          </a:p>
          <a:p>
            <a:pPr marL="0" marR="0">
              <a:lnSpc>
                <a:spcPts val="2879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WRNUNN+MicrosoftYaHei"/>
                <a:cs typeface="WRNUNN+MicrosoftYaHei"/>
              </a:rPr>
              <a:t>Limbah</a:t>
            </a:r>
            <a:r>
              <a:rPr dirty="0" sz="2400">
                <a:solidFill>
                  <a:srgbClr val="000000"/>
                </a:solidFill>
                <a:latin typeface="WRNUNN+MicrosoftYaHei"/>
                <a:cs typeface="WRNUNN+MicrosoftYaHei"/>
              </a:rPr>
              <a:t> </a:t>
            </a:r>
            <a:r>
              <a:rPr dirty="0" sz="2400">
                <a:solidFill>
                  <a:srgbClr val="000000"/>
                </a:solidFill>
                <a:latin typeface="WRNUNN+MicrosoftYaHei"/>
                <a:cs typeface="WRNUNN+MicrosoftYaHei"/>
              </a:rPr>
              <a:t>2023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796831" y="3098032"/>
            <a:ext cx="2685962" cy="80614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6542" marR="0">
              <a:lnSpc>
                <a:spcPts val="3167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WRNUNN+MicrosoftYaHei"/>
                <a:cs typeface="WRNUNN+MicrosoftYaHei"/>
              </a:rPr>
              <a:t>Prioritas</a:t>
            </a:r>
            <a:r>
              <a:rPr dirty="0" sz="2400">
                <a:solidFill>
                  <a:srgbClr val="000000"/>
                </a:solidFill>
                <a:latin typeface="WRNUNN+MicrosoftYaHei"/>
                <a:cs typeface="WRNUNN+MicrosoftYaHei"/>
              </a:rPr>
              <a:t> </a:t>
            </a:r>
            <a:r>
              <a:rPr dirty="0" sz="2400">
                <a:solidFill>
                  <a:srgbClr val="000000"/>
                </a:solidFill>
                <a:latin typeface="WRNUNN+MicrosoftYaHei"/>
                <a:cs typeface="WRNUNN+MicrosoftYaHei"/>
              </a:rPr>
              <a:t>I</a:t>
            </a:r>
            <a:r>
              <a:rPr dirty="0" sz="2400">
                <a:solidFill>
                  <a:srgbClr val="000000"/>
                </a:solidFill>
                <a:latin typeface="WRNUNN+MicrosoftYaHei"/>
                <a:cs typeface="WRNUNN+MicrosoftYaHei"/>
              </a:rPr>
              <a:t> </a:t>
            </a:r>
            <a:r>
              <a:rPr dirty="0" sz="2400">
                <a:solidFill>
                  <a:srgbClr val="000000"/>
                </a:solidFill>
                <a:latin typeface="WRNUNN+MicrosoftYaHei"/>
                <a:cs typeface="WRNUNN+MicrosoftYaHei"/>
              </a:rPr>
              <a:t>13</a:t>
            </a:r>
            <a:r>
              <a:rPr dirty="0" sz="2400">
                <a:solidFill>
                  <a:srgbClr val="000000"/>
                </a:solidFill>
                <a:latin typeface="WRNUNN+MicrosoftYaHei"/>
                <a:cs typeface="WRNUNN+MicrosoftYaHei"/>
              </a:rPr>
              <a:t> </a:t>
            </a:r>
            <a:r>
              <a:rPr dirty="0" sz="2400">
                <a:solidFill>
                  <a:srgbClr val="000000"/>
                </a:solidFill>
                <a:latin typeface="WRNUNN+MicrosoftYaHei"/>
                <a:cs typeface="WRNUNN+MicrosoftYaHei"/>
              </a:rPr>
              <a:t>KK</a:t>
            </a:r>
          </a:p>
          <a:p>
            <a:pPr marL="0" marR="0">
              <a:lnSpc>
                <a:spcPts val="2879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WRNUNN+MicrosoftYaHei"/>
                <a:cs typeface="WRNUNN+MicrosoftYaHei"/>
              </a:rPr>
              <a:t>Desa</a:t>
            </a:r>
            <a:r>
              <a:rPr dirty="0" sz="2400">
                <a:solidFill>
                  <a:srgbClr val="000000"/>
                </a:solidFill>
                <a:latin typeface="WRNUNN+MicrosoftYaHei"/>
                <a:cs typeface="WRNUNN+MicrosoftYaHei"/>
              </a:rPr>
              <a:t> </a:t>
            </a:r>
            <a:r>
              <a:rPr dirty="0" sz="2400">
                <a:solidFill>
                  <a:srgbClr val="000000"/>
                </a:solidFill>
                <a:latin typeface="WRNUNN+MicrosoftYaHei"/>
                <a:cs typeface="WRNUNN+MicrosoftYaHei"/>
              </a:rPr>
              <a:t>Tambangan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056772" y="3337526"/>
            <a:ext cx="286456" cy="33981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3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WRNUNN+MicrosoftYaHei"/>
                <a:cs typeface="WRNUNN+MicrosoftYaHei"/>
              </a:rPr>
              <a:t>1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570697" y="279726"/>
            <a:ext cx="4273334" cy="266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RENCANA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INTERVENSI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MURNI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TAHUN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2024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154850" y="1115695"/>
            <a:ext cx="2819381" cy="79396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541608" marR="0">
              <a:lnSpc>
                <a:spcPts val="211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HWTPGR+MicrosoftYaHei-Bold"/>
                <a:cs typeface="HWTPGR+MicrosoftYaHei-Bold"/>
              </a:rPr>
              <a:t>Usulan</a:t>
            </a:r>
            <a:r>
              <a:rPr dirty="0" sz="1600" b="1">
                <a:solidFill>
                  <a:srgbClr val="000000"/>
                </a:solidFill>
                <a:latin typeface="HWTPGR+MicrosoftYaHei-Bold"/>
                <a:cs typeface="HWTPGR+MicrosoftYaHei-Bold"/>
              </a:rPr>
              <a:t> </a:t>
            </a:r>
            <a:r>
              <a:rPr dirty="0" sz="1600" b="1">
                <a:solidFill>
                  <a:srgbClr val="000000"/>
                </a:solidFill>
                <a:latin typeface="HWTPGR+MicrosoftYaHei-Bold"/>
                <a:cs typeface="HWTPGR+MicrosoftYaHei-Bold"/>
              </a:rPr>
              <a:t>Dana</a:t>
            </a:r>
            <a:r>
              <a:rPr dirty="0" sz="1600" b="1">
                <a:solidFill>
                  <a:srgbClr val="000000"/>
                </a:solidFill>
                <a:latin typeface="HWTPGR+MicrosoftYaHei-Bold"/>
                <a:cs typeface="HWTPGR+MicrosoftYaHei-Bold"/>
              </a:rPr>
              <a:t> </a:t>
            </a:r>
            <a:r>
              <a:rPr dirty="0" sz="1600" b="1">
                <a:solidFill>
                  <a:srgbClr val="000000"/>
                </a:solidFill>
                <a:latin typeface="HWTPGR+MicrosoftYaHei-Bold"/>
                <a:cs typeface="HWTPGR+MicrosoftYaHei-Bold"/>
              </a:rPr>
              <a:t>APBD</a:t>
            </a:r>
          </a:p>
          <a:p>
            <a:pPr marL="347933" marR="0">
              <a:lnSpc>
                <a:spcPts val="192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HWTPGR+MicrosoftYaHei-Bold"/>
                <a:cs typeface="HWTPGR+MicrosoftYaHei-Bold"/>
              </a:rPr>
              <a:t>(Prioritas</a:t>
            </a:r>
            <a:r>
              <a:rPr dirty="0" sz="1600" b="1">
                <a:solidFill>
                  <a:srgbClr val="000000"/>
                </a:solidFill>
                <a:latin typeface="HWTPGR+MicrosoftYaHei-Bold"/>
                <a:cs typeface="HWTPGR+MicrosoftYaHei-Bold"/>
              </a:rPr>
              <a:t> </a:t>
            </a:r>
            <a:r>
              <a:rPr dirty="0" sz="1600" b="1">
                <a:solidFill>
                  <a:srgbClr val="000000"/>
                </a:solidFill>
                <a:latin typeface="HWTPGR+MicrosoftYaHei-Bold"/>
                <a:cs typeface="HWTPGR+MicrosoftYaHei-Bold"/>
              </a:rPr>
              <a:t>I)</a:t>
            </a:r>
            <a:r>
              <a:rPr dirty="0" sz="1600" b="1">
                <a:solidFill>
                  <a:srgbClr val="000000"/>
                </a:solidFill>
                <a:latin typeface="HWTPGR+MicrosoftYaHei-Bold"/>
                <a:cs typeface="HWTPGR+MicrosoftYaHei-Bold"/>
              </a:rPr>
              <a:t> </a:t>
            </a:r>
            <a:r>
              <a:rPr dirty="0" sz="1600" b="1">
                <a:solidFill>
                  <a:srgbClr val="000000"/>
                </a:solidFill>
                <a:latin typeface="HWTPGR+MicrosoftYaHei-Bold"/>
                <a:cs typeface="HWTPGR+MicrosoftYaHei-Bold"/>
              </a:rPr>
              <a:t>ada</a:t>
            </a:r>
            <a:r>
              <a:rPr dirty="0" sz="1600" b="1">
                <a:solidFill>
                  <a:srgbClr val="000000"/>
                </a:solidFill>
                <a:latin typeface="HWTPGR+MicrosoftYaHei-Bold"/>
                <a:cs typeface="HWTPGR+MicrosoftYaHei-Bold"/>
              </a:rPr>
              <a:t> </a:t>
            </a:r>
            <a:r>
              <a:rPr dirty="0" sz="1600" b="1">
                <a:solidFill>
                  <a:srgbClr val="000000"/>
                </a:solidFill>
                <a:latin typeface="HWTPGR+MicrosoftYaHei-Bold"/>
                <a:cs typeface="HWTPGR+MicrosoftYaHei-Bold"/>
              </a:rPr>
              <a:t>9</a:t>
            </a:r>
            <a:r>
              <a:rPr dirty="0" sz="1600" b="1">
                <a:solidFill>
                  <a:srgbClr val="000000"/>
                </a:solidFill>
                <a:latin typeface="HWTPGR+MicrosoftYaHei-Bold"/>
                <a:cs typeface="HWTPGR+MicrosoftYaHei-Bold"/>
              </a:rPr>
              <a:t> </a:t>
            </a:r>
            <a:r>
              <a:rPr dirty="0" sz="1600" b="1">
                <a:solidFill>
                  <a:srgbClr val="000000"/>
                </a:solidFill>
                <a:latin typeface="HWTPGR+MicrosoftYaHei-Bold"/>
                <a:cs typeface="HWTPGR+MicrosoftYaHei-Bold"/>
              </a:rPr>
              <a:t>Desa</a:t>
            </a:r>
          </a:p>
          <a:p>
            <a:pPr marL="0" marR="0">
              <a:lnSpc>
                <a:spcPts val="1919"/>
              </a:lnSpc>
              <a:spcBef>
                <a:spcPts val="50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HWTPGR+MicrosoftYaHei-Bold"/>
                <a:cs typeface="HWTPGR+MicrosoftYaHei-Bold"/>
              </a:rPr>
              <a:t>1.</a:t>
            </a:r>
            <a:r>
              <a:rPr dirty="0" sz="1600" b="1">
                <a:solidFill>
                  <a:srgbClr val="000000"/>
                </a:solidFill>
                <a:latin typeface="HWTPGR+MicrosoftYaHei-Bold"/>
                <a:cs typeface="HWTPGR+MicrosoftYaHei-Bold"/>
              </a:rPr>
              <a:t> </a:t>
            </a:r>
            <a:r>
              <a:rPr dirty="0" sz="1600" b="1">
                <a:solidFill>
                  <a:srgbClr val="000000"/>
                </a:solidFill>
                <a:latin typeface="HWTPGR+MicrosoftYaHei-Bold"/>
                <a:cs typeface="HWTPGR+MicrosoftYaHei-Bold"/>
              </a:rPr>
              <a:t>Baruh</a:t>
            </a:r>
            <a:r>
              <a:rPr dirty="0" sz="1600" b="1">
                <a:solidFill>
                  <a:srgbClr val="000000"/>
                </a:solidFill>
                <a:latin typeface="HWTPGR+MicrosoftYaHei-Bold"/>
                <a:cs typeface="HWTPGR+MicrosoftYaHei-Bold"/>
              </a:rPr>
              <a:t> </a:t>
            </a:r>
            <a:r>
              <a:rPr dirty="0" sz="1600" b="1">
                <a:solidFill>
                  <a:srgbClr val="000000"/>
                </a:solidFill>
                <a:latin typeface="HWTPGR+MicrosoftYaHei-Bold"/>
                <a:cs typeface="HWTPGR+MicrosoftYaHei-Bold"/>
              </a:rPr>
              <a:t>Jaya</a:t>
            </a:r>
            <a:r>
              <a:rPr dirty="0" sz="1600" b="1">
                <a:solidFill>
                  <a:srgbClr val="000000"/>
                </a:solidFill>
                <a:latin typeface="HWTPGR+MicrosoftYaHei-Bold"/>
                <a:cs typeface="HWTPGR+MicrosoftYaHei-Bold"/>
              </a:rPr>
              <a:t> </a:t>
            </a:r>
            <a:r>
              <a:rPr dirty="0" sz="1600" b="1">
                <a:solidFill>
                  <a:srgbClr val="000000"/>
                </a:solidFill>
                <a:latin typeface="HWTPGR+MicrosoftYaHei-Bold"/>
                <a:cs typeface="HWTPGR+MicrosoftYaHei-Bold"/>
              </a:rPr>
              <a:t>45</a:t>
            </a:r>
            <a:r>
              <a:rPr dirty="0" sz="1600" b="1">
                <a:solidFill>
                  <a:srgbClr val="000000"/>
                </a:solidFill>
                <a:latin typeface="HWTPGR+MicrosoftYaHei-Bold"/>
                <a:cs typeface="HWTPGR+MicrosoftYaHei-Bold"/>
              </a:rPr>
              <a:t> </a:t>
            </a:r>
            <a:r>
              <a:rPr dirty="0" sz="1600" b="1">
                <a:solidFill>
                  <a:srgbClr val="000000"/>
                </a:solidFill>
                <a:latin typeface="HWTPGR+MicrosoftYaHei-Bold"/>
                <a:cs typeface="HWTPGR+MicrosoftYaHei-Bold"/>
              </a:rPr>
              <a:t>KK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154850" y="1847215"/>
            <a:ext cx="2683839" cy="5501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1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HWTPGR+MicrosoftYaHei-Bold"/>
                <a:cs typeface="HWTPGR+MicrosoftYaHei-Bold"/>
              </a:rPr>
              <a:t>2.</a:t>
            </a:r>
            <a:r>
              <a:rPr dirty="0" sz="1600" b="1">
                <a:solidFill>
                  <a:srgbClr val="000000"/>
                </a:solidFill>
                <a:latin typeface="HWTPGR+MicrosoftYaHei-Bold"/>
                <a:cs typeface="HWTPGR+MicrosoftYaHei-Bold"/>
              </a:rPr>
              <a:t> </a:t>
            </a:r>
            <a:r>
              <a:rPr dirty="0" sz="1600" b="1">
                <a:solidFill>
                  <a:srgbClr val="000000"/>
                </a:solidFill>
                <a:latin typeface="HWTPGR+MicrosoftYaHei-Bold"/>
                <a:cs typeface="HWTPGR+MicrosoftYaHei-Bold"/>
              </a:rPr>
              <a:t>Pekapuran</a:t>
            </a:r>
            <a:r>
              <a:rPr dirty="0" sz="1600" b="1">
                <a:solidFill>
                  <a:srgbClr val="000000"/>
                </a:solidFill>
                <a:latin typeface="HWTPGR+MicrosoftYaHei-Bold"/>
                <a:cs typeface="HWTPGR+MicrosoftYaHei-Bold"/>
              </a:rPr>
              <a:t> </a:t>
            </a:r>
            <a:r>
              <a:rPr dirty="0" sz="1600" b="1">
                <a:solidFill>
                  <a:srgbClr val="000000"/>
                </a:solidFill>
                <a:latin typeface="HWTPGR+MicrosoftYaHei-Bold"/>
                <a:cs typeface="HWTPGR+MicrosoftYaHei-Bold"/>
              </a:rPr>
              <a:t>Kecil</a:t>
            </a:r>
            <a:r>
              <a:rPr dirty="0" sz="1600" b="1">
                <a:solidFill>
                  <a:srgbClr val="000000"/>
                </a:solidFill>
                <a:latin typeface="HWTPGR+MicrosoftYaHei-Bold"/>
                <a:cs typeface="HWTPGR+MicrosoftYaHei-Bold"/>
              </a:rPr>
              <a:t> </a:t>
            </a:r>
            <a:r>
              <a:rPr dirty="0" sz="1600" b="1">
                <a:solidFill>
                  <a:srgbClr val="000000"/>
                </a:solidFill>
                <a:latin typeface="HWTPGR+MicrosoftYaHei-Bold"/>
                <a:cs typeface="HWTPGR+MicrosoftYaHei-Bold"/>
              </a:rPr>
              <a:t>38</a:t>
            </a:r>
            <a:r>
              <a:rPr dirty="0" sz="1600" b="1">
                <a:solidFill>
                  <a:srgbClr val="000000"/>
                </a:solidFill>
                <a:latin typeface="HWTPGR+MicrosoftYaHei-Bold"/>
                <a:cs typeface="HWTPGR+MicrosoftYaHei-Bold"/>
              </a:rPr>
              <a:t> </a:t>
            </a:r>
            <a:r>
              <a:rPr dirty="0" sz="1600" b="1">
                <a:solidFill>
                  <a:srgbClr val="000000"/>
                </a:solidFill>
                <a:latin typeface="HWTPGR+MicrosoftYaHei-Bold"/>
                <a:cs typeface="HWTPGR+MicrosoftYaHei-Bold"/>
              </a:rPr>
              <a:t>KK</a:t>
            </a:r>
          </a:p>
          <a:p>
            <a:pPr marL="0" marR="0">
              <a:lnSpc>
                <a:spcPts val="192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HWTPGR+MicrosoftYaHei-Bold"/>
                <a:cs typeface="HWTPGR+MicrosoftYaHei-Bold"/>
              </a:rPr>
              <a:t>3.</a:t>
            </a:r>
            <a:r>
              <a:rPr dirty="0" sz="1600" b="1">
                <a:solidFill>
                  <a:srgbClr val="000000"/>
                </a:solidFill>
                <a:latin typeface="HWTPGR+MicrosoftYaHei-Bold"/>
                <a:cs typeface="HWTPGR+MicrosoftYaHei-Bold"/>
              </a:rPr>
              <a:t> </a:t>
            </a:r>
            <a:r>
              <a:rPr dirty="0" sz="1600" b="1">
                <a:solidFill>
                  <a:srgbClr val="000000"/>
                </a:solidFill>
                <a:latin typeface="HWTPGR+MicrosoftYaHei-Bold"/>
                <a:cs typeface="HWTPGR+MicrosoftYaHei-Bold"/>
              </a:rPr>
              <a:t>Samuda</a:t>
            </a:r>
            <a:r>
              <a:rPr dirty="0" sz="1600" b="1">
                <a:solidFill>
                  <a:srgbClr val="000000"/>
                </a:solidFill>
                <a:latin typeface="HWTPGR+MicrosoftYaHei-Bold"/>
                <a:cs typeface="HWTPGR+MicrosoftYaHei-Bold"/>
              </a:rPr>
              <a:t> </a:t>
            </a:r>
            <a:r>
              <a:rPr dirty="0" sz="1600" b="1">
                <a:solidFill>
                  <a:srgbClr val="000000"/>
                </a:solidFill>
                <a:latin typeface="HWTPGR+MicrosoftYaHei-Bold"/>
                <a:cs typeface="HWTPGR+MicrosoftYaHei-Bold"/>
              </a:rPr>
              <a:t>18</a:t>
            </a:r>
            <a:r>
              <a:rPr dirty="0" sz="1600" b="1">
                <a:solidFill>
                  <a:srgbClr val="000000"/>
                </a:solidFill>
                <a:latin typeface="HWTPGR+MicrosoftYaHei-Bold"/>
                <a:cs typeface="HWTPGR+MicrosoftYaHei-Bold"/>
              </a:rPr>
              <a:t> </a:t>
            </a:r>
            <a:r>
              <a:rPr dirty="0" sz="1600" b="1">
                <a:solidFill>
                  <a:srgbClr val="000000"/>
                </a:solidFill>
                <a:latin typeface="HWTPGR+MicrosoftYaHei-Bold"/>
                <a:cs typeface="HWTPGR+MicrosoftYaHei-Bold"/>
              </a:rPr>
              <a:t>KK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53564" y="2061292"/>
            <a:ext cx="2030097" cy="117190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39724" marR="0">
              <a:lnSpc>
                <a:spcPts val="3167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WRNUNN+MicrosoftYaHei"/>
                <a:cs typeface="WRNUNN+MicrosoftYaHei"/>
              </a:rPr>
              <a:t>Bantuan</a:t>
            </a:r>
          </a:p>
          <a:p>
            <a:pPr marL="111918" marR="0">
              <a:lnSpc>
                <a:spcPts val="2879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WRNUNN+MicrosoftYaHei"/>
                <a:cs typeface="WRNUNN+MicrosoftYaHei"/>
              </a:rPr>
              <a:t>Sanitasi/Air</a:t>
            </a:r>
          </a:p>
          <a:p>
            <a:pPr marL="0" marR="0">
              <a:lnSpc>
                <a:spcPts val="2879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WRNUNN+MicrosoftYaHei"/>
                <a:cs typeface="WRNUNN+MicrosoftYaHei"/>
              </a:rPr>
              <a:t>Limbah</a:t>
            </a:r>
            <a:r>
              <a:rPr dirty="0" sz="2400">
                <a:solidFill>
                  <a:srgbClr val="000000"/>
                </a:solidFill>
                <a:latin typeface="WRNUNN+MicrosoftYaHei"/>
                <a:cs typeface="WRNUNN+MicrosoftYaHei"/>
              </a:rPr>
              <a:t> </a:t>
            </a:r>
            <a:r>
              <a:rPr dirty="0" sz="2400">
                <a:solidFill>
                  <a:srgbClr val="000000"/>
                </a:solidFill>
                <a:latin typeface="WRNUNN+MicrosoftYaHei"/>
                <a:cs typeface="WRNUNN+MicrosoftYaHei"/>
              </a:rPr>
              <a:t>2024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792705" y="2225649"/>
            <a:ext cx="2901256" cy="10394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61780" marR="0">
              <a:lnSpc>
                <a:spcPts val="211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HWTPGR+MicrosoftYaHei-Bold"/>
                <a:cs typeface="HWTPGR+MicrosoftYaHei-Bold"/>
              </a:rPr>
              <a:t>Usulan</a:t>
            </a:r>
            <a:r>
              <a:rPr dirty="0" sz="1600" b="1">
                <a:solidFill>
                  <a:srgbClr val="000000"/>
                </a:solidFill>
                <a:latin typeface="HWTPGR+MicrosoftYaHei-Bold"/>
                <a:cs typeface="HWTPGR+MicrosoftYaHei-Bold"/>
              </a:rPr>
              <a:t> </a:t>
            </a:r>
            <a:r>
              <a:rPr dirty="0" sz="1600" b="1">
                <a:solidFill>
                  <a:srgbClr val="000000"/>
                </a:solidFill>
                <a:latin typeface="HWTPGR+MicrosoftYaHei-Bold"/>
                <a:cs typeface="HWTPGR+MicrosoftYaHei-Bold"/>
              </a:rPr>
              <a:t>Dana</a:t>
            </a:r>
            <a:r>
              <a:rPr dirty="0" sz="1600" b="1">
                <a:solidFill>
                  <a:srgbClr val="000000"/>
                </a:solidFill>
                <a:latin typeface="HWTPGR+MicrosoftYaHei-Bold"/>
                <a:cs typeface="HWTPGR+MicrosoftYaHei-Bold"/>
              </a:rPr>
              <a:t> </a:t>
            </a:r>
            <a:r>
              <a:rPr dirty="0" sz="1600" b="1">
                <a:solidFill>
                  <a:srgbClr val="000000"/>
                </a:solidFill>
                <a:latin typeface="HWTPGR+MicrosoftYaHei-Bold"/>
                <a:cs typeface="HWTPGR+MicrosoftYaHei-Bold"/>
              </a:rPr>
              <a:t>APBD</a:t>
            </a:r>
          </a:p>
          <a:p>
            <a:pPr marL="106974" marR="0">
              <a:lnSpc>
                <a:spcPts val="192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HWTPGR+MicrosoftYaHei-Bold"/>
                <a:cs typeface="HWTPGR+MicrosoftYaHei-Bold"/>
              </a:rPr>
              <a:t>(Prioritas</a:t>
            </a:r>
            <a:r>
              <a:rPr dirty="0" sz="1600" b="1">
                <a:solidFill>
                  <a:srgbClr val="000000"/>
                </a:solidFill>
                <a:latin typeface="HWTPGR+MicrosoftYaHei-Bold"/>
                <a:cs typeface="HWTPGR+MicrosoftYaHei-Bold"/>
              </a:rPr>
              <a:t> </a:t>
            </a:r>
            <a:r>
              <a:rPr dirty="0" sz="1600" b="1">
                <a:solidFill>
                  <a:srgbClr val="000000"/>
                </a:solidFill>
                <a:latin typeface="HWTPGR+MicrosoftYaHei-Bold"/>
                <a:cs typeface="HWTPGR+MicrosoftYaHei-Bold"/>
              </a:rPr>
              <a:t>I&amp;II)</a:t>
            </a:r>
            <a:r>
              <a:rPr dirty="0" sz="1600" b="1">
                <a:solidFill>
                  <a:srgbClr val="000000"/>
                </a:solidFill>
                <a:latin typeface="HWTPGR+MicrosoftYaHei-Bold"/>
                <a:cs typeface="HWTPGR+MicrosoftYaHei-Bold"/>
              </a:rPr>
              <a:t> </a:t>
            </a:r>
            <a:r>
              <a:rPr dirty="0" sz="1600" b="1">
                <a:solidFill>
                  <a:srgbClr val="000000"/>
                </a:solidFill>
                <a:latin typeface="HWTPGR+MicrosoftYaHei-Bold"/>
                <a:cs typeface="HWTPGR+MicrosoftYaHei-Bold"/>
              </a:rPr>
              <a:t>ada</a:t>
            </a:r>
            <a:r>
              <a:rPr dirty="0" sz="1600" b="1">
                <a:solidFill>
                  <a:srgbClr val="000000"/>
                </a:solidFill>
                <a:latin typeface="HWTPGR+MicrosoftYaHei-Bold"/>
                <a:cs typeface="HWTPGR+MicrosoftYaHei-Bold"/>
              </a:rPr>
              <a:t> </a:t>
            </a:r>
            <a:r>
              <a:rPr dirty="0" sz="1600" b="1">
                <a:solidFill>
                  <a:srgbClr val="000000"/>
                </a:solidFill>
                <a:latin typeface="HWTPGR+MicrosoftYaHei-Bold"/>
                <a:cs typeface="HWTPGR+MicrosoftYaHei-Bold"/>
              </a:rPr>
              <a:t>2</a:t>
            </a:r>
            <a:r>
              <a:rPr dirty="0" sz="1600" b="1">
                <a:solidFill>
                  <a:srgbClr val="000000"/>
                </a:solidFill>
                <a:latin typeface="HWTPGR+MicrosoftYaHei-Bold"/>
                <a:cs typeface="HWTPGR+MicrosoftYaHei-Bold"/>
              </a:rPr>
              <a:t> </a:t>
            </a:r>
            <a:r>
              <a:rPr dirty="0" sz="1600" b="1">
                <a:solidFill>
                  <a:srgbClr val="000000"/>
                </a:solidFill>
                <a:latin typeface="HWTPGR+MicrosoftYaHei-Bold"/>
                <a:cs typeface="HWTPGR+MicrosoftYaHei-Bold"/>
              </a:rPr>
              <a:t>Desa</a:t>
            </a:r>
          </a:p>
          <a:p>
            <a:pPr marL="0" marR="0">
              <a:lnSpc>
                <a:spcPts val="1919"/>
              </a:lnSpc>
              <a:spcBef>
                <a:spcPts val="50"/>
              </a:spcBef>
              <a:spcAft>
                <a:spcPts val="0"/>
              </a:spcAft>
            </a:pPr>
            <a:r>
              <a:rPr dirty="0" sz="1650" b="1">
                <a:solidFill>
                  <a:srgbClr val="000000"/>
                </a:solidFill>
                <a:latin typeface="HWTPGR+MicrosoftYaHei-Bold"/>
                <a:cs typeface="HWTPGR+MicrosoftYaHei-Bold"/>
              </a:rPr>
              <a:t>1.</a:t>
            </a:r>
            <a:r>
              <a:rPr dirty="0" sz="1650" spc="721" b="1">
                <a:solidFill>
                  <a:srgbClr val="000000"/>
                </a:solidFill>
                <a:latin typeface="HWTPGR+MicrosoftYaHei-Bold"/>
                <a:cs typeface="HWTPGR+MicrosoftYaHei-Bold"/>
              </a:rPr>
              <a:t> </a:t>
            </a:r>
            <a:r>
              <a:rPr dirty="0" sz="1600" b="1">
                <a:solidFill>
                  <a:srgbClr val="000000"/>
                </a:solidFill>
                <a:latin typeface="HWTPGR+MicrosoftYaHei-Bold"/>
                <a:cs typeface="HWTPGR+MicrosoftYaHei-Bold"/>
              </a:rPr>
              <a:t>Balah</a:t>
            </a:r>
            <a:r>
              <a:rPr dirty="0" sz="1600" b="1">
                <a:solidFill>
                  <a:srgbClr val="000000"/>
                </a:solidFill>
                <a:latin typeface="HWTPGR+MicrosoftYaHei-Bold"/>
                <a:cs typeface="HWTPGR+MicrosoftYaHei-Bold"/>
              </a:rPr>
              <a:t> </a:t>
            </a:r>
            <a:r>
              <a:rPr dirty="0" sz="1600" b="1">
                <a:solidFill>
                  <a:srgbClr val="000000"/>
                </a:solidFill>
                <a:latin typeface="HWTPGR+MicrosoftYaHei-Bold"/>
                <a:cs typeface="HWTPGR+MicrosoftYaHei-Bold"/>
              </a:rPr>
              <a:t>Paikat</a:t>
            </a:r>
            <a:r>
              <a:rPr dirty="0" sz="1600" b="1">
                <a:solidFill>
                  <a:srgbClr val="000000"/>
                </a:solidFill>
                <a:latin typeface="HWTPGR+MicrosoftYaHei-Bold"/>
                <a:cs typeface="HWTPGR+MicrosoftYaHei-Bold"/>
              </a:rPr>
              <a:t> </a:t>
            </a:r>
            <a:r>
              <a:rPr dirty="0" sz="1600" b="1">
                <a:solidFill>
                  <a:srgbClr val="000000"/>
                </a:solidFill>
                <a:latin typeface="HWTPGR+MicrosoftYaHei-Bold"/>
                <a:cs typeface="HWTPGR+MicrosoftYaHei-Bold"/>
              </a:rPr>
              <a:t>13</a:t>
            </a:r>
            <a:r>
              <a:rPr dirty="0" sz="1600" b="1">
                <a:solidFill>
                  <a:srgbClr val="000000"/>
                </a:solidFill>
                <a:latin typeface="HWTPGR+MicrosoftYaHei-Bold"/>
                <a:cs typeface="HWTPGR+MicrosoftYaHei-Bold"/>
              </a:rPr>
              <a:t> </a:t>
            </a:r>
            <a:r>
              <a:rPr dirty="0" sz="1600" b="1">
                <a:solidFill>
                  <a:srgbClr val="000000"/>
                </a:solidFill>
                <a:latin typeface="HWTPGR+MicrosoftYaHei-Bold"/>
                <a:cs typeface="HWTPGR+MicrosoftYaHei-Bold"/>
              </a:rPr>
              <a:t>KK</a:t>
            </a:r>
          </a:p>
          <a:p>
            <a:pPr marL="0" marR="0">
              <a:lnSpc>
                <a:spcPts val="192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50" b="1">
                <a:solidFill>
                  <a:srgbClr val="000000"/>
                </a:solidFill>
                <a:latin typeface="HWTPGR+MicrosoftYaHei-Bold"/>
                <a:cs typeface="HWTPGR+MicrosoftYaHei-Bold"/>
              </a:rPr>
              <a:t>2.</a:t>
            </a:r>
            <a:r>
              <a:rPr dirty="0" sz="1650" spc="721" b="1">
                <a:solidFill>
                  <a:srgbClr val="000000"/>
                </a:solidFill>
                <a:latin typeface="HWTPGR+MicrosoftYaHei-Bold"/>
                <a:cs typeface="HWTPGR+MicrosoftYaHei-Bold"/>
              </a:rPr>
              <a:t> </a:t>
            </a:r>
            <a:r>
              <a:rPr dirty="0" sz="1600" b="1">
                <a:solidFill>
                  <a:srgbClr val="000000"/>
                </a:solidFill>
                <a:latin typeface="HWTPGR+MicrosoftYaHei-Bold"/>
                <a:cs typeface="HWTPGR+MicrosoftYaHei-Bold"/>
              </a:rPr>
              <a:t>Batu</a:t>
            </a:r>
            <a:r>
              <a:rPr dirty="0" sz="1600" b="1">
                <a:solidFill>
                  <a:srgbClr val="000000"/>
                </a:solidFill>
                <a:latin typeface="HWTPGR+MicrosoftYaHei-Bold"/>
                <a:cs typeface="HWTPGR+MicrosoftYaHei-Bold"/>
              </a:rPr>
              <a:t> </a:t>
            </a:r>
            <a:r>
              <a:rPr dirty="0" sz="1600" b="1">
                <a:solidFill>
                  <a:srgbClr val="000000"/>
                </a:solidFill>
                <a:latin typeface="HWTPGR+MicrosoftYaHei-Bold"/>
                <a:cs typeface="HWTPGR+MicrosoftYaHei-Bold"/>
              </a:rPr>
              <a:t>Laki</a:t>
            </a:r>
            <a:r>
              <a:rPr dirty="0" sz="1600" b="1">
                <a:solidFill>
                  <a:srgbClr val="000000"/>
                </a:solidFill>
                <a:latin typeface="HWTPGR+MicrosoftYaHei-Bold"/>
                <a:cs typeface="HWTPGR+MicrosoftYaHei-Bold"/>
              </a:rPr>
              <a:t> </a:t>
            </a:r>
            <a:r>
              <a:rPr dirty="0" sz="1600" b="1">
                <a:solidFill>
                  <a:srgbClr val="000000"/>
                </a:solidFill>
                <a:latin typeface="HWTPGR+MicrosoftYaHei-Bold"/>
                <a:cs typeface="HWTPGR+MicrosoftYaHei-Bold"/>
              </a:rPr>
              <a:t>13</a:t>
            </a:r>
            <a:r>
              <a:rPr dirty="0" sz="1600" b="1">
                <a:solidFill>
                  <a:srgbClr val="000000"/>
                </a:solidFill>
                <a:latin typeface="HWTPGR+MicrosoftYaHei-Bold"/>
                <a:cs typeface="HWTPGR+MicrosoftYaHei-Bold"/>
              </a:rPr>
              <a:t> </a:t>
            </a:r>
            <a:r>
              <a:rPr dirty="0" sz="1600" b="1">
                <a:solidFill>
                  <a:srgbClr val="000000"/>
                </a:solidFill>
                <a:latin typeface="HWTPGR+MicrosoftYaHei-Bold"/>
                <a:cs typeface="HWTPGR+MicrosoftYaHei-Bold"/>
              </a:rPr>
              <a:t>KK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154850" y="2334895"/>
            <a:ext cx="2068753" cy="30628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1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HWTPGR+MicrosoftYaHei-Bold"/>
                <a:cs typeface="HWTPGR+MicrosoftYaHei-Bold"/>
              </a:rPr>
              <a:t>4.</a:t>
            </a:r>
            <a:r>
              <a:rPr dirty="0" sz="1600" b="1">
                <a:solidFill>
                  <a:srgbClr val="000000"/>
                </a:solidFill>
                <a:latin typeface="HWTPGR+MicrosoftYaHei-Bold"/>
                <a:cs typeface="HWTPGR+MicrosoftYaHei-Bold"/>
              </a:rPr>
              <a:t> </a:t>
            </a:r>
            <a:r>
              <a:rPr dirty="0" sz="1600" b="1">
                <a:solidFill>
                  <a:srgbClr val="000000"/>
                </a:solidFill>
                <a:latin typeface="HWTPGR+MicrosoftYaHei-Bold"/>
                <a:cs typeface="HWTPGR+MicrosoftYaHei-Bold"/>
              </a:rPr>
              <a:t>Hakurung</a:t>
            </a:r>
            <a:r>
              <a:rPr dirty="0" sz="1600" b="1">
                <a:solidFill>
                  <a:srgbClr val="000000"/>
                </a:solidFill>
                <a:latin typeface="HWTPGR+MicrosoftYaHei-Bold"/>
                <a:cs typeface="HWTPGR+MicrosoftYaHei-Bold"/>
              </a:rPr>
              <a:t> </a:t>
            </a:r>
            <a:r>
              <a:rPr dirty="0" sz="1600" b="1">
                <a:solidFill>
                  <a:srgbClr val="000000"/>
                </a:solidFill>
                <a:latin typeface="HWTPGR+MicrosoftYaHei-Bold"/>
                <a:cs typeface="HWTPGR+MicrosoftYaHei-Bold"/>
              </a:rPr>
              <a:t>14</a:t>
            </a:r>
            <a:r>
              <a:rPr dirty="0" sz="1600" b="1">
                <a:solidFill>
                  <a:srgbClr val="000000"/>
                </a:solidFill>
                <a:latin typeface="HWTPGR+MicrosoftYaHei-Bold"/>
                <a:cs typeface="HWTPGR+MicrosoftYaHei-Bold"/>
              </a:rPr>
              <a:t> </a:t>
            </a:r>
            <a:r>
              <a:rPr dirty="0" sz="1600" b="1">
                <a:solidFill>
                  <a:srgbClr val="000000"/>
                </a:solidFill>
                <a:latin typeface="HWTPGR+MicrosoftYaHei-Bold"/>
                <a:cs typeface="HWTPGR+MicrosoftYaHei-Bold"/>
              </a:rPr>
              <a:t>KK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154850" y="2578735"/>
            <a:ext cx="3013023" cy="103780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1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HWTPGR+MicrosoftYaHei-Bold"/>
                <a:cs typeface="HWTPGR+MicrosoftYaHei-Bold"/>
              </a:rPr>
              <a:t>5.</a:t>
            </a:r>
            <a:r>
              <a:rPr dirty="0" sz="1600" b="1">
                <a:solidFill>
                  <a:srgbClr val="000000"/>
                </a:solidFill>
                <a:latin typeface="HWTPGR+MicrosoftYaHei-Bold"/>
                <a:cs typeface="HWTPGR+MicrosoftYaHei-Bold"/>
              </a:rPr>
              <a:t> </a:t>
            </a:r>
            <a:r>
              <a:rPr dirty="0" sz="1600" b="1">
                <a:solidFill>
                  <a:srgbClr val="000000"/>
                </a:solidFill>
                <a:latin typeface="HWTPGR+MicrosoftYaHei-Bold"/>
                <a:cs typeface="HWTPGR+MicrosoftYaHei-Bold"/>
              </a:rPr>
              <a:t>Pakan</a:t>
            </a:r>
            <a:r>
              <a:rPr dirty="0" sz="1600" b="1">
                <a:solidFill>
                  <a:srgbClr val="000000"/>
                </a:solidFill>
                <a:latin typeface="HWTPGR+MicrosoftYaHei-Bold"/>
                <a:cs typeface="HWTPGR+MicrosoftYaHei-Bold"/>
              </a:rPr>
              <a:t> </a:t>
            </a:r>
            <a:r>
              <a:rPr dirty="0" sz="1600" b="1">
                <a:solidFill>
                  <a:srgbClr val="000000"/>
                </a:solidFill>
                <a:latin typeface="HWTPGR+MicrosoftYaHei-Bold"/>
                <a:cs typeface="HWTPGR+MicrosoftYaHei-Bold"/>
              </a:rPr>
              <a:t>Dalam</a:t>
            </a:r>
            <a:r>
              <a:rPr dirty="0" sz="1600" b="1">
                <a:solidFill>
                  <a:srgbClr val="000000"/>
                </a:solidFill>
                <a:latin typeface="HWTPGR+MicrosoftYaHei-Bold"/>
                <a:cs typeface="HWTPGR+MicrosoftYaHei-Bold"/>
              </a:rPr>
              <a:t> </a:t>
            </a:r>
            <a:r>
              <a:rPr dirty="0" sz="1600" b="1">
                <a:solidFill>
                  <a:srgbClr val="000000"/>
                </a:solidFill>
                <a:latin typeface="HWTPGR+MicrosoftYaHei-Bold"/>
                <a:cs typeface="HWTPGR+MicrosoftYaHei-Bold"/>
              </a:rPr>
              <a:t>12</a:t>
            </a:r>
            <a:r>
              <a:rPr dirty="0" sz="1600" b="1">
                <a:solidFill>
                  <a:srgbClr val="000000"/>
                </a:solidFill>
                <a:latin typeface="HWTPGR+MicrosoftYaHei-Bold"/>
                <a:cs typeface="HWTPGR+MicrosoftYaHei-Bold"/>
              </a:rPr>
              <a:t> </a:t>
            </a:r>
            <a:r>
              <a:rPr dirty="0" sz="1600" b="1">
                <a:solidFill>
                  <a:srgbClr val="000000"/>
                </a:solidFill>
                <a:latin typeface="HWTPGR+MicrosoftYaHei-Bold"/>
                <a:cs typeface="HWTPGR+MicrosoftYaHei-Bold"/>
              </a:rPr>
              <a:t>KK</a:t>
            </a:r>
          </a:p>
          <a:p>
            <a:pPr marL="0" marR="0">
              <a:lnSpc>
                <a:spcPts val="1919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HWTPGR+MicrosoftYaHei-Bold"/>
                <a:cs typeface="HWTPGR+MicrosoftYaHei-Bold"/>
              </a:rPr>
              <a:t>6.</a:t>
            </a:r>
            <a:r>
              <a:rPr dirty="0" sz="1600" b="1">
                <a:solidFill>
                  <a:srgbClr val="000000"/>
                </a:solidFill>
                <a:latin typeface="HWTPGR+MicrosoftYaHei-Bold"/>
                <a:cs typeface="HWTPGR+MicrosoftYaHei-Bold"/>
              </a:rPr>
              <a:t> </a:t>
            </a:r>
            <a:r>
              <a:rPr dirty="0" sz="1600" b="1">
                <a:solidFill>
                  <a:srgbClr val="000000"/>
                </a:solidFill>
                <a:latin typeface="HWTPGR+MicrosoftYaHei-Bold"/>
                <a:cs typeface="HWTPGR+MicrosoftYaHei-Bold"/>
              </a:rPr>
              <a:t>Tambangan</a:t>
            </a:r>
            <a:r>
              <a:rPr dirty="0" sz="1600" b="1">
                <a:solidFill>
                  <a:srgbClr val="000000"/>
                </a:solidFill>
                <a:latin typeface="HWTPGR+MicrosoftYaHei-Bold"/>
                <a:cs typeface="HWTPGR+MicrosoftYaHei-Bold"/>
              </a:rPr>
              <a:t> </a:t>
            </a:r>
            <a:r>
              <a:rPr dirty="0" sz="1600" b="1">
                <a:solidFill>
                  <a:srgbClr val="000000"/>
                </a:solidFill>
                <a:latin typeface="HWTPGR+MicrosoftYaHei-Bold"/>
                <a:cs typeface="HWTPGR+MicrosoftYaHei-Bold"/>
              </a:rPr>
              <a:t>12</a:t>
            </a:r>
            <a:r>
              <a:rPr dirty="0" sz="1600" b="1">
                <a:solidFill>
                  <a:srgbClr val="000000"/>
                </a:solidFill>
                <a:latin typeface="HWTPGR+MicrosoftYaHei-Bold"/>
                <a:cs typeface="HWTPGR+MicrosoftYaHei-Bold"/>
              </a:rPr>
              <a:t> </a:t>
            </a:r>
            <a:r>
              <a:rPr dirty="0" sz="1600" b="1">
                <a:solidFill>
                  <a:srgbClr val="000000"/>
                </a:solidFill>
                <a:latin typeface="HWTPGR+MicrosoftYaHei-Bold"/>
                <a:cs typeface="HWTPGR+MicrosoftYaHei-Bold"/>
              </a:rPr>
              <a:t>KK</a:t>
            </a:r>
          </a:p>
          <a:p>
            <a:pPr marL="0" marR="0">
              <a:lnSpc>
                <a:spcPts val="1920"/>
              </a:lnSpc>
              <a:spcBef>
                <a:spcPts val="50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HWTPGR+MicrosoftYaHei-Bold"/>
                <a:cs typeface="HWTPGR+MicrosoftYaHei-Bold"/>
              </a:rPr>
              <a:t>7.</a:t>
            </a:r>
            <a:r>
              <a:rPr dirty="0" sz="1600" b="1">
                <a:solidFill>
                  <a:srgbClr val="000000"/>
                </a:solidFill>
                <a:latin typeface="HWTPGR+MicrosoftYaHei-Bold"/>
                <a:cs typeface="HWTPGR+MicrosoftYaHei-Bold"/>
              </a:rPr>
              <a:t> </a:t>
            </a:r>
            <a:r>
              <a:rPr dirty="0" sz="1600" b="1">
                <a:solidFill>
                  <a:srgbClr val="000000"/>
                </a:solidFill>
                <a:latin typeface="HWTPGR+MicrosoftYaHei-Bold"/>
                <a:cs typeface="HWTPGR+MicrosoftYaHei-Bold"/>
              </a:rPr>
              <a:t>Mdl.</a:t>
            </a:r>
            <a:r>
              <a:rPr dirty="0" sz="1600" b="1">
                <a:solidFill>
                  <a:srgbClr val="000000"/>
                </a:solidFill>
                <a:latin typeface="HWTPGR+MicrosoftYaHei-Bold"/>
                <a:cs typeface="HWTPGR+MicrosoftYaHei-Bold"/>
              </a:rPr>
              <a:t> </a:t>
            </a:r>
            <a:r>
              <a:rPr dirty="0" sz="1600" b="1">
                <a:solidFill>
                  <a:srgbClr val="000000"/>
                </a:solidFill>
                <a:latin typeface="HWTPGR+MicrosoftYaHei-Bold"/>
                <a:cs typeface="HWTPGR+MicrosoftYaHei-Bold"/>
              </a:rPr>
              <a:t>Murung</a:t>
            </a:r>
            <a:r>
              <a:rPr dirty="0" sz="1600" b="1">
                <a:solidFill>
                  <a:srgbClr val="000000"/>
                </a:solidFill>
                <a:latin typeface="HWTPGR+MicrosoftYaHei-Bold"/>
                <a:cs typeface="HWTPGR+MicrosoftYaHei-Bold"/>
              </a:rPr>
              <a:t> </a:t>
            </a:r>
            <a:r>
              <a:rPr dirty="0" sz="1600" b="1">
                <a:solidFill>
                  <a:srgbClr val="000000"/>
                </a:solidFill>
                <a:latin typeface="HWTPGR+MicrosoftYaHei-Bold"/>
                <a:cs typeface="HWTPGR+MicrosoftYaHei-Bold"/>
              </a:rPr>
              <a:t>Mesjid</a:t>
            </a:r>
            <a:r>
              <a:rPr dirty="0" sz="1600" b="1">
                <a:solidFill>
                  <a:srgbClr val="000000"/>
                </a:solidFill>
                <a:latin typeface="HWTPGR+MicrosoftYaHei-Bold"/>
                <a:cs typeface="HWTPGR+MicrosoftYaHei-Bold"/>
              </a:rPr>
              <a:t> </a:t>
            </a:r>
            <a:r>
              <a:rPr dirty="0" sz="1600" b="1">
                <a:solidFill>
                  <a:srgbClr val="000000"/>
                </a:solidFill>
                <a:latin typeface="HWTPGR+MicrosoftYaHei-Bold"/>
                <a:cs typeface="HWTPGR+MicrosoftYaHei-Bold"/>
              </a:rPr>
              <a:t>8</a:t>
            </a:r>
            <a:r>
              <a:rPr dirty="0" sz="1600" b="1">
                <a:solidFill>
                  <a:srgbClr val="000000"/>
                </a:solidFill>
                <a:latin typeface="HWTPGR+MicrosoftYaHei-Bold"/>
                <a:cs typeface="HWTPGR+MicrosoftYaHei-Bold"/>
              </a:rPr>
              <a:t> </a:t>
            </a:r>
            <a:r>
              <a:rPr dirty="0" sz="1600" b="1">
                <a:solidFill>
                  <a:srgbClr val="000000"/>
                </a:solidFill>
                <a:latin typeface="HWTPGR+MicrosoftYaHei-Bold"/>
                <a:cs typeface="HWTPGR+MicrosoftYaHei-Bold"/>
              </a:rPr>
              <a:t>KK</a:t>
            </a:r>
          </a:p>
          <a:p>
            <a:pPr marL="0" marR="0">
              <a:lnSpc>
                <a:spcPts val="192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HWTPGR+MicrosoftYaHei-Bold"/>
                <a:cs typeface="HWTPGR+MicrosoftYaHei-Bold"/>
              </a:rPr>
              <a:t>8.</a:t>
            </a:r>
            <a:r>
              <a:rPr dirty="0" sz="1600" b="1">
                <a:solidFill>
                  <a:srgbClr val="000000"/>
                </a:solidFill>
                <a:latin typeface="HWTPGR+MicrosoftYaHei-Bold"/>
                <a:cs typeface="HWTPGR+MicrosoftYaHei-Bold"/>
              </a:rPr>
              <a:t> </a:t>
            </a:r>
            <a:r>
              <a:rPr dirty="0" sz="1600" b="1">
                <a:solidFill>
                  <a:srgbClr val="000000"/>
                </a:solidFill>
                <a:latin typeface="HWTPGR+MicrosoftYaHei-Bold"/>
                <a:cs typeface="HWTPGR+MicrosoftYaHei-Bold"/>
              </a:rPr>
              <a:t>Paharangan</a:t>
            </a:r>
            <a:r>
              <a:rPr dirty="0" sz="1600" b="1">
                <a:solidFill>
                  <a:srgbClr val="000000"/>
                </a:solidFill>
                <a:latin typeface="HWTPGR+MicrosoftYaHei-Bold"/>
                <a:cs typeface="HWTPGR+MicrosoftYaHei-Bold"/>
              </a:rPr>
              <a:t> </a:t>
            </a:r>
            <a:r>
              <a:rPr dirty="0" sz="1600" b="1">
                <a:solidFill>
                  <a:srgbClr val="000000"/>
                </a:solidFill>
                <a:latin typeface="HWTPGR+MicrosoftYaHei-Bold"/>
                <a:cs typeface="HWTPGR+MicrosoftYaHei-Bold"/>
              </a:rPr>
              <a:t>8</a:t>
            </a:r>
            <a:r>
              <a:rPr dirty="0" sz="1600" b="1">
                <a:solidFill>
                  <a:srgbClr val="000000"/>
                </a:solidFill>
                <a:latin typeface="HWTPGR+MicrosoftYaHei-Bold"/>
                <a:cs typeface="HWTPGR+MicrosoftYaHei-Bold"/>
              </a:rPr>
              <a:t> </a:t>
            </a:r>
            <a:r>
              <a:rPr dirty="0" sz="1600" b="1">
                <a:solidFill>
                  <a:srgbClr val="000000"/>
                </a:solidFill>
                <a:latin typeface="HWTPGR+MicrosoftYaHei-Bold"/>
                <a:cs typeface="HWTPGR+MicrosoftYaHei-Bold"/>
              </a:rPr>
              <a:t>KK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4154850" y="3554095"/>
            <a:ext cx="2568777" cy="30628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1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HWTPGR+MicrosoftYaHei-Bold"/>
                <a:cs typeface="HWTPGR+MicrosoftYaHei-Bold"/>
              </a:rPr>
              <a:t>9.</a:t>
            </a:r>
            <a:r>
              <a:rPr dirty="0" sz="1600" b="1">
                <a:solidFill>
                  <a:srgbClr val="000000"/>
                </a:solidFill>
                <a:latin typeface="HWTPGR+MicrosoftYaHei-Bold"/>
                <a:cs typeface="HWTPGR+MicrosoftYaHei-Bold"/>
              </a:rPr>
              <a:t> </a:t>
            </a:r>
            <a:r>
              <a:rPr dirty="0" sz="1600" b="1">
                <a:solidFill>
                  <a:srgbClr val="000000"/>
                </a:solidFill>
                <a:latin typeface="HWTPGR+MicrosoftYaHei-Bold"/>
                <a:cs typeface="HWTPGR+MicrosoftYaHei-Bold"/>
              </a:rPr>
              <a:t>Baruh</a:t>
            </a:r>
            <a:r>
              <a:rPr dirty="0" sz="1600" spc="21" b="1">
                <a:solidFill>
                  <a:srgbClr val="000000"/>
                </a:solidFill>
                <a:latin typeface="HWTPGR+MicrosoftYaHei-Bold"/>
                <a:cs typeface="HWTPGR+MicrosoftYaHei-Bold"/>
              </a:rPr>
              <a:t> </a:t>
            </a:r>
            <a:r>
              <a:rPr dirty="0" sz="1600" b="1">
                <a:solidFill>
                  <a:srgbClr val="000000"/>
                </a:solidFill>
                <a:latin typeface="HWTPGR+MicrosoftYaHei-Bold"/>
                <a:cs typeface="HWTPGR+MicrosoftYaHei-Bold"/>
              </a:rPr>
              <a:t>Kembang</a:t>
            </a:r>
            <a:r>
              <a:rPr dirty="0" sz="1600" b="1">
                <a:solidFill>
                  <a:srgbClr val="000000"/>
                </a:solidFill>
                <a:latin typeface="HWTPGR+MicrosoftYaHei-Bold"/>
                <a:cs typeface="HWTPGR+MicrosoftYaHei-Bold"/>
              </a:rPr>
              <a:t> </a:t>
            </a:r>
            <a:r>
              <a:rPr dirty="0" sz="1600" b="1">
                <a:solidFill>
                  <a:srgbClr val="000000"/>
                </a:solidFill>
                <a:latin typeface="HWTPGR+MicrosoftYaHei-Bold"/>
                <a:cs typeface="HWTPGR+MicrosoftYaHei-Bold"/>
              </a:rPr>
              <a:t>8</a:t>
            </a:r>
            <a:r>
              <a:rPr dirty="0" sz="1600" b="1">
                <a:solidFill>
                  <a:srgbClr val="000000"/>
                </a:solidFill>
                <a:latin typeface="HWTPGR+MicrosoftYaHei-Bold"/>
                <a:cs typeface="HWTPGR+MicrosoftYaHei-Bold"/>
              </a:rPr>
              <a:t> </a:t>
            </a:r>
            <a:r>
              <a:rPr dirty="0" sz="1600" b="1">
                <a:solidFill>
                  <a:srgbClr val="000000"/>
                </a:solidFill>
                <a:latin typeface="HWTPGR+MicrosoftYaHei-Bold"/>
                <a:cs typeface="HWTPGR+MicrosoftYaHei-Bold"/>
              </a:rPr>
              <a:t>KK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628276" y="3752883"/>
            <a:ext cx="286456" cy="33981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3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WRNUNN+MicrosoftYaHei"/>
                <a:cs typeface="WRNUNN+MicrosoftYaHei"/>
              </a:rPr>
              <a:t>2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0248003" y="3752883"/>
            <a:ext cx="286456" cy="33981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3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WRNUNN+MicrosoftYaHei"/>
                <a:cs typeface="WRNUNN+MicrosoftYaHei"/>
              </a:rPr>
              <a:t>1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406319" y="4311808"/>
            <a:ext cx="2962145" cy="17693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45892" marR="0">
              <a:lnSpc>
                <a:spcPts val="211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HWTPGR+MicrosoftYaHei-Bold"/>
                <a:cs typeface="HWTPGR+MicrosoftYaHei-Bold"/>
              </a:rPr>
              <a:t>Usulan</a:t>
            </a:r>
            <a:r>
              <a:rPr dirty="0" sz="1600" b="1">
                <a:solidFill>
                  <a:srgbClr val="000000"/>
                </a:solidFill>
                <a:latin typeface="HWTPGR+MicrosoftYaHei-Bold"/>
                <a:cs typeface="HWTPGR+MicrosoftYaHei-Bold"/>
              </a:rPr>
              <a:t> </a:t>
            </a:r>
            <a:r>
              <a:rPr dirty="0" sz="1600" b="1">
                <a:solidFill>
                  <a:srgbClr val="000000"/>
                </a:solidFill>
                <a:latin typeface="HWTPGR+MicrosoftYaHei-Bold"/>
                <a:cs typeface="HWTPGR+MicrosoftYaHei-Bold"/>
              </a:rPr>
              <a:t>Program</a:t>
            </a:r>
            <a:r>
              <a:rPr dirty="0" sz="1600" b="1">
                <a:solidFill>
                  <a:srgbClr val="000000"/>
                </a:solidFill>
                <a:latin typeface="HWTPGR+MicrosoftYaHei-Bold"/>
                <a:cs typeface="HWTPGR+MicrosoftYaHei-Bold"/>
              </a:rPr>
              <a:t> </a:t>
            </a:r>
            <a:r>
              <a:rPr dirty="0" sz="1600" b="1">
                <a:solidFill>
                  <a:srgbClr val="000000"/>
                </a:solidFill>
                <a:latin typeface="HWTPGR+MicrosoftYaHei-Bold"/>
                <a:cs typeface="HWTPGR+MicrosoftYaHei-Bold"/>
              </a:rPr>
              <a:t>DAK</a:t>
            </a:r>
          </a:p>
          <a:p>
            <a:pPr marL="44267" marR="0">
              <a:lnSpc>
                <a:spcPts val="192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HWTPGR+MicrosoftYaHei-Bold"/>
                <a:cs typeface="HWTPGR+MicrosoftYaHei-Bold"/>
              </a:rPr>
              <a:t>(Prioritas</a:t>
            </a:r>
            <a:r>
              <a:rPr dirty="0" sz="1600" b="1">
                <a:solidFill>
                  <a:srgbClr val="000000"/>
                </a:solidFill>
                <a:latin typeface="HWTPGR+MicrosoftYaHei-Bold"/>
                <a:cs typeface="HWTPGR+MicrosoftYaHei-Bold"/>
              </a:rPr>
              <a:t> </a:t>
            </a:r>
            <a:r>
              <a:rPr dirty="0" sz="1600" b="1">
                <a:solidFill>
                  <a:srgbClr val="000000"/>
                </a:solidFill>
                <a:latin typeface="HWTPGR+MicrosoftYaHei-Bold"/>
                <a:cs typeface="HWTPGR+MicrosoftYaHei-Bold"/>
              </a:rPr>
              <a:t>I&amp;II)</a:t>
            </a:r>
            <a:r>
              <a:rPr dirty="0" sz="1600" b="1">
                <a:solidFill>
                  <a:srgbClr val="000000"/>
                </a:solidFill>
                <a:latin typeface="HWTPGR+MicrosoftYaHei-Bold"/>
                <a:cs typeface="HWTPGR+MicrosoftYaHei-Bold"/>
              </a:rPr>
              <a:t> </a:t>
            </a:r>
            <a:r>
              <a:rPr dirty="0" sz="1600" b="1">
                <a:solidFill>
                  <a:srgbClr val="000000"/>
                </a:solidFill>
                <a:latin typeface="HWTPGR+MicrosoftYaHei-Bold"/>
                <a:cs typeface="HWTPGR+MicrosoftYaHei-Bold"/>
              </a:rPr>
              <a:t>ada</a:t>
            </a:r>
            <a:r>
              <a:rPr dirty="0" sz="1600" b="1">
                <a:solidFill>
                  <a:srgbClr val="000000"/>
                </a:solidFill>
                <a:latin typeface="HWTPGR+MicrosoftYaHei-Bold"/>
                <a:cs typeface="HWTPGR+MicrosoftYaHei-Bold"/>
              </a:rPr>
              <a:t> </a:t>
            </a:r>
            <a:r>
              <a:rPr dirty="0" sz="1600" b="1">
                <a:solidFill>
                  <a:srgbClr val="000000"/>
                </a:solidFill>
                <a:latin typeface="HWTPGR+MicrosoftYaHei-Bold"/>
                <a:cs typeface="HWTPGR+MicrosoftYaHei-Bold"/>
              </a:rPr>
              <a:t>20</a:t>
            </a:r>
            <a:r>
              <a:rPr dirty="0" sz="1600" b="1">
                <a:solidFill>
                  <a:srgbClr val="000000"/>
                </a:solidFill>
                <a:latin typeface="HWTPGR+MicrosoftYaHei-Bold"/>
                <a:cs typeface="HWTPGR+MicrosoftYaHei-Bold"/>
              </a:rPr>
              <a:t> </a:t>
            </a:r>
            <a:r>
              <a:rPr dirty="0" sz="1600" b="1">
                <a:solidFill>
                  <a:srgbClr val="000000"/>
                </a:solidFill>
                <a:latin typeface="HWTPGR+MicrosoftYaHei-Bold"/>
                <a:cs typeface="HWTPGR+MicrosoftYaHei-Bold"/>
              </a:rPr>
              <a:t>Desa</a:t>
            </a:r>
          </a:p>
          <a:p>
            <a:pPr marL="0" marR="0">
              <a:lnSpc>
                <a:spcPts val="1919"/>
              </a:lnSpc>
              <a:spcBef>
                <a:spcPts val="50"/>
              </a:spcBef>
              <a:spcAft>
                <a:spcPts val="0"/>
              </a:spcAft>
            </a:pPr>
            <a:r>
              <a:rPr dirty="0" sz="1650" b="1">
                <a:solidFill>
                  <a:srgbClr val="000000"/>
                </a:solidFill>
                <a:latin typeface="HWTPGR+MicrosoftYaHei-Bold"/>
                <a:cs typeface="HWTPGR+MicrosoftYaHei-Bold"/>
              </a:rPr>
              <a:t>1.</a:t>
            </a:r>
            <a:r>
              <a:rPr dirty="0" sz="1650" spc="721" b="1">
                <a:solidFill>
                  <a:srgbClr val="000000"/>
                </a:solidFill>
                <a:latin typeface="HWTPGR+MicrosoftYaHei-Bold"/>
                <a:cs typeface="HWTPGR+MicrosoftYaHei-Bold"/>
              </a:rPr>
              <a:t> </a:t>
            </a:r>
            <a:r>
              <a:rPr dirty="0" sz="1600" b="1">
                <a:solidFill>
                  <a:srgbClr val="000000"/>
                </a:solidFill>
                <a:latin typeface="HWTPGR+MicrosoftYaHei-Bold"/>
                <a:cs typeface="HWTPGR+MicrosoftYaHei-Bold"/>
              </a:rPr>
              <a:t>Pembangunan</a:t>
            </a:r>
            <a:r>
              <a:rPr dirty="0" sz="1600" b="1">
                <a:solidFill>
                  <a:srgbClr val="000000"/>
                </a:solidFill>
                <a:latin typeface="HWTPGR+MicrosoftYaHei-Bold"/>
                <a:cs typeface="HWTPGR+MicrosoftYaHei-Bold"/>
              </a:rPr>
              <a:t> </a:t>
            </a:r>
            <a:r>
              <a:rPr dirty="0" sz="1600" b="1">
                <a:solidFill>
                  <a:srgbClr val="000000"/>
                </a:solidFill>
                <a:latin typeface="HWTPGR+MicrosoftYaHei-Bold"/>
                <a:cs typeface="HWTPGR+MicrosoftYaHei-Bold"/>
              </a:rPr>
              <a:t>Tangki</a:t>
            </a:r>
          </a:p>
          <a:p>
            <a:pPr marL="342900" marR="0">
              <a:lnSpc>
                <a:spcPts val="192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HWTPGR+MicrosoftYaHei-Bold"/>
                <a:cs typeface="HWTPGR+MicrosoftYaHei-Bold"/>
              </a:rPr>
              <a:t>septik</a:t>
            </a:r>
            <a:r>
              <a:rPr dirty="0" sz="1600" b="1">
                <a:solidFill>
                  <a:srgbClr val="000000"/>
                </a:solidFill>
                <a:latin typeface="HWTPGR+MicrosoftYaHei-Bold"/>
                <a:cs typeface="HWTPGR+MicrosoftYaHei-Bold"/>
              </a:rPr>
              <a:t> </a:t>
            </a:r>
            <a:r>
              <a:rPr dirty="0" sz="1600" b="1">
                <a:solidFill>
                  <a:srgbClr val="000000"/>
                </a:solidFill>
                <a:latin typeface="HWTPGR+MicrosoftYaHei-Bold"/>
                <a:cs typeface="HWTPGR+MicrosoftYaHei-Bold"/>
              </a:rPr>
              <a:t>Komunal</a:t>
            </a:r>
            <a:r>
              <a:rPr dirty="0" sz="1600" b="1">
                <a:solidFill>
                  <a:srgbClr val="000000"/>
                </a:solidFill>
                <a:latin typeface="HWTPGR+MicrosoftYaHei-Bold"/>
                <a:cs typeface="HWTPGR+MicrosoftYaHei-Bold"/>
              </a:rPr>
              <a:t> </a:t>
            </a:r>
            <a:r>
              <a:rPr dirty="0" sz="1600" b="1">
                <a:solidFill>
                  <a:srgbClr val="000000"/>
                </a:solidFill>
                <a:latin typeface="HWTPGR+MicrosoftYaHei-Bold"/>
                <a:cs typeface="HWTPGR+MicrosoftYaHei-Bold"/>
              </a:rPr>
              <a:t>(5-10</a:t>
            </a:r>
          </a:p>
          <a:p>
            <a:pPr marL="342900" marR="0">
              <a:lnSpc>
                <a:spcPts val="1919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HWTPGR+MicrosoftYaHei-Bold"/>
                <a:cs typeface="HWTPGR+MicrosoftYaHei-Bold"/>
              </a:rPr>
              <a:t>KK)</a:t>
            </a:r>
            <a:r>
              <a:rPr dirty="0" sz="1600" b="1">
                <a:solidFill>
                  <a:srgbClr val="000000"/>
                </a:solidFill>
                <a:latin typeface="HWTPGR+MicrosoftYaHei-Bold"/>
                <a:cs typeface="HWTPGR+MicrosoftYaHei-Bold"/>
              </a:rPr>
              <a:t> </a:t>
            </a:r>
            <a:r>
              <a:rPr dirty="0" sz="1600" b="1">
                <a:solidFill>
                  <a:srgbClr val="000000"/>
                </a:solidFill>
                <a:latin typeface="HWTPGR+MicrosoftYaHei-Bold"/>
                <a:cs typeface="HWTPGR+MicrosoftYaHei-Bold"/>
              </a:rPr>
              <a:t>ada</a:t>
            </a:r>
            <a:r>
              <a:rPr dirty="0" sz="1600" b="1">
                <a:solidFill>
                  <a:srgbClr val="000000"/>
                </a:solidFill>
                <a:latin typeface="HWTPGR+MicrosoftYaHei-Bold"/>
                <a:cs typeface="HWTPGR+MicrosoftYaHei-Bold"/>
              </a:rPr>
              <a:t> </a:t>
            </a:r>
            <a:r>
              <a:rPr dirty="0" sz="1600" b="1">
                <a:solidFill>
                  <a:srgbClr val="000000"/>
                </a:solidFill>
                <a:latin typeface="HWTPGR+MicrosoftYaHei-Bold"/>
                <a:cs typeface="HWTPGR+MicrosoftYaHei-Bold"/>
              </a:rPr>
              <a:t>10</a:t>
            </a:r>
            <a:r>
              <a:rPr dirty="0" sz="1600" b="1">
                <a:solidFill>
                  <a:srgbClr val="000000"/>
                </a:solidFill>
                <a:latin typeface="HWTPGR+MicrosoftYaHei-Bold"/>
                <a:cs typeface="HWTPGR+MicrosoftYaHei-Bold"/>
              </a:rPr>
              <a:t> </a:t>
            </a:r>
            <a:r>
              <a:rPr dirty="0" sz="1600" b="1">
                <a:solidFill>
                  <a:srgbClr val="000000"/>
                </a:solidFill>
                <a:latin typeface="HWTPGR+MicrosoftYaHei-Bold"/>
                <a:cs typeface="HWTPGR+MicrosoftYaHei-Bold"/>
              </a:rPr>
              <a:t>Desa</a:t>
            </a:r>
          </a:p>
          <a:p>
            <a:pPr marL="0" marR="0">
              <a:lnSpc>
                <a:spcPts val="192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50" b="1">
                <a:solidFill>
                  <a:srgbClr val="000000"/>
                </a:solidFill>
                <a:latin typeface="HWTPGR+MicrosoftYaHei-Bold"/>
                <a:cs typeface="HWTPGR+MicrosoftYaHei-Bold"/>
              </a:rPr>
              <a:t>2.</a:t>
            </a:r>
            <a:r>
              <a:rPr dirty="0" sz="1650" spc="721" b="1">
                <a:solidFill>
                  <a:srgbClr val="000000"/>
                </a:solidFill>
                <a:latin typeface="HWTPGR+MicrosoftYaHei-Bold"/>
                <a:cs typeface="HWTPGR+MicrosoftYaHei-Bold"/>
              </a:rPr>
              <a:t> </a:t>
            </a:r>
            <a:r>
              <a:rPr dirty="0" sz="1600" b="1">
                <a:solidFill>
                  <a:srgbClr val="000000"/>
                </a:solidFill>
                <a:latin typeface="HWTPGR+MicrosoftYaHei-Bold"/>
                <a:cs typeface="HWTPGR+MicrosoftYaHei-Bold"/>
              </a:rPr>
              <a:t>Pembangunan</a:t>
            </a:r>
            <a:r>
              <a:rPr dirty="0" sz="1600" b="1">
                <a:solidFill>
                  <a:srgbClr val="000000"/>
                </a:solidFill>
                <a:latin typeface="HWTPGR+MicrosoftYaHei-Bold"/>
                <a:cs typeface="HWTPGR+MicrosoftYaHei-Bold"/>
              </a:rPr>
              <a:t> </a:t>
            </a:r>
            <a:r>
              <a:rPr dirty="0" sz="1600" b="1">
                <a:solidFill>
                  <a:srgbClr val="000000"/>
                </a:solidFill>
                <a:latin typeface="HWTPGR+MicrosoftYaHei-Bold"/>
                <a:cs typeface="HWTPGR+MicrosoftYaHei-Bold"/>
              </a:rPr>
              <a:t>Tangki</a:t>
            </a:r>
          </a:p>
          <a:p>
            <a:pPr marL="342900" marR="0">
              <a:lnSpc>
                <a:spcPts val="192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HWTPGR+MicrosoftYaHei-Bold"/>
                <a:cs typeface="HWTPGR+MicrosoftYaHei-Bold"/>
              </a:rPr>
              <a:t>Septik</a:t>
            </a:r>
            <a:r>
              <a:rPr dirty="0" sz="1600" b="1">
                <a:solidFill>
                  <a:srgbClr val="000000"/>
                </a:solidFill>
                <a:latin typeface="HWTPGR+MicrosoftYaHei-Bold"/>
                <a:cs typeface="HWTPGR+MicrosoftYaHei-Bold"/>
              </a:rPr>
              <a:t> </a:t>
            </a:r>
            <a:r>
              <a:rPr dirty="0" sz="1600" b="1">
                <a:solidFill>
                  <a:srgbClr val="000000"/>
                </a:solidFill>
                <a:latin typeface="HWTPGR+MicrosoftYaHei-Bold"/>
                <a:cs typeface="HWTPGR+MicrosoftYaHei-Bold"/>
              </a:rPr>
              <a:t>Individual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4824183" y="4712187"/>
            <a:ext cx="3233390" cy="116277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87350" marR="0">
              <a:lnSpc>
                <a:spcPts val="23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WRNUNN+MicrosoftYaHei"/>
                <a:cs typeface="WRNUNN+MicrosoftYaHei"/>
              </a:rPr>
              <a:t>Usulan</a:t>
            </a:r>
            <a:r>
              <a:rPr dirty="0" sz="1800">
                <a:solidFill>
                  <a:srgbClr val="000000"/>
                </a:solidFill>
                <a:latin typeface="WRNUNN+MicrosoftYaHei"/>
                <a:cs typeface="WRNUNN+MicrosoftYaHei"/>
              </a:rPr>
              <a:t> </a:t>
            </a:r>
            <a:r>
              <a:rPr dirty="0" sz="1800">
                <a:solidFill>
                  <a:srgbClr val="000000"/>
                </a:solidFill>
                <a:latin typeface="WRNUNN+MicrosoftYaHei"/>
                <a:cs typeface="WRNUNN+MicrosoftYaHei"/>
              </a:rPr>
              <a:t>Program</a:t>
            </a:r>
            <a:r>
              <a:rPr dirty="0" sz="1800">
                <a:solidFill>
                  <a:srgbClr val="000000"/>
                </a:solidFill>
                <a:latin typeface="WRNUNN+MicrosoftYaHei"/>
                <a:cs typeface="WRNUNN+MicrosoftYaHei"/>
              </a:rPr>
              <a:t> </a:t>
            </a:r>
            <a:r>
              <a:rPr dirty="0" sz="1800">
                <a:solidFill>
                  <a:srgbClr val="000000"/>
                </a:solidFill>
                <a:latin typeface="WRNUNN+MicrosoftYaHei"/>
                <a:cs typeface="WRNUNN+MicrosoftYaHei"/>
              </a:rPr>
              <a:t>DAK</a:t>
            </a:r>
          </a:p>
          <a:p>
            <a:pPr marL="294481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WRNUNN+MicrosoftYaHei"/>
                <a:cs typeface="WRNUNN+MicrosoftYaHei"/>
              </a:rPr>
              <a:t>Swakelola</a:t>
            </a:r>
            <a:r>
              <a:rPr dirty="0" sz="1800">
                <a:solidFill>
                  <a:srgbClr val="000000"/>
                </a:solidFill>
                <a:latin typeface="WRNUNN+MicrosoftYaHei"/>
                <a:cs typeface="WRNUNN+MicrosoftYaHei"/>
              </a:rPr>
              <a:t> </a:t>
            </a:r>
            <a:r>
              <a:rPr dirty="0" sz="1800">
                <a:solidFill>
                  <a:srgbClr val="000000"/>
                </a:solidFill>
                <a:latin typeface="WRNUNN+MicrosoftYaHei"/>
                <a:cs typeface="WRNUNN+MicrosoftYaHei"/>
              </a:rPr>
              <a:t>ada</a:t>
            </a:r>
            <a:r>
              <a:rPr dirty="0" sz="1800">
                <a:solidFill>
                  <a:srgbClr val="000000"/>
                </a:solidFill>
                <a:latin typeface="WRNUNN+MicrosoftYaHei"/>
                <a:cs typeface="WRNUNN+MicrosoftYaHei"/>
              </a:rPr>
              <a:t> </a:t>
            </a:r>
            <a:r>
              <a:rPr dirty="0" sz="1800">
                <a:solidFill>
                  <a:srgbClr val="000000"/>
                </a:solidFill>
                <a:latin typeface="WRNUNN+MicrosoftYaHei"/>
                <a:cs typeface="WRNUNN+MicrosoftYaHei"/>
              </a:rPr>
              <a:t>21</a:t>
            </a:r>
            <a:r>
              <a:rPr dirty="0" sz="1800">
                <a:solidFill>
                  <a:srgbClr val="000000"/>
                </a:solidFill>
                <a:latin typeface="WRNUNN+MicrosoftYaHei"/>
                <a:cs typeface="WRNUNN+MicrosoftYaHei"/>
              </a:rPr>
              <a:t> </a:t>
            </a:r>
            <a:r>
              <a:rPr dirty="0" sz="1800">
                <a:solidFill>
                  <a:srgbClr val="000000"/>
                </a:solidFill>
                <a:latin typeface="WRNUNN+MicrosoftYaHei"/>
                <a:cs typeface="WRNUNN+MicrosoftYaHei"/>
              </a:rPr>
              <a:t>Desa</a:t>
            </a:r>
          </a:p>
          <a:p>
            <a:pPr marL="54768" marR="0">
              <a:lnSpc>
                <a:spcPts val="2159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WRNUNN+MicrosoftYaHei"/>
                <a:cs typeface="WRNUNN+MicrosoftYaHei"/>
              </a:rPr>
              <a:t>Prioritas</a:t>
            </a:r>
            <a:r>
              <a:rPr dirty="0" sz="1800">
                <a:solidFill>
                  <a:srgbClr val="000000"/>
                </a:solidFill>
                <a:latin typeface="WRNUNN+MicrosoftYaHei"/>
                <a:cs typeface="WRNUNN+MicrosoftYaHei"/>
              </a:rPr>
              <a:t> </a:t>
            </a:r>
            <a:r>
              <a:rPr dirty="0" sz="1800">
                <a:solidFill>
                  <a:srgbClr val="000000"/>
                </a:solidFill>
                <a:latin typeface="WRNUNN+MicrosoftYaHei"/>
                <a:cs typeface="WRNUNN+MicrosoftYaHei"/>
              </a:rPr>
              <a:t>I</a:t>
            </a:r>
            <a:r>
              <a:rPr dirty="0" sz="1800" spc="528">
                <a:solidFill>
                  <a:srgbClr val="000000"/>
                </a:solidFill>
                <a:latin typeface="WRNUNN+MicrosoftYaHei"/>
                <a:cs typeface="WRNUNN+MicrosoftYaHei"/>
              </a:rPr>
              <a:t> </a:t>
            </a:r>
            <a:r>
              <a:rPr dirty="0" sz="1800">
                <a:solidFill>
                  <a:srgbClr val="000000"/>
                </a:solidFill>
                <a:latin typeface="WRNUNN+MicrosoftYaHei"/>
                <a:cs typeface="WRNUNN+MicrosoftYaHei"/>
              </a:rPr>
              <a:t>&amp;</a:t>
            </a:r>
            <a:r>
              <a:rPr dirty="0" sz="1800">
                <a:solidFill>
                  <a:srgbClr val="000000"/>
                </a:solidFill>
                <a:latin typeface="WRNUNN+MicrosoftYaHei"/>
                <a:cs typeface="WRNUNN+MicrosoftYaHei"/>
              </a:rPr>
              <a:t> </a:t>
            </a:r>
            <a:r>
              <a:rPr dirty="0" sz="1800">
                <a:solidFill>
                  <a:srgbClr val="000000"/>
                </a:solidFill>
                <a:latin typeface="WRNUNN+MicrosoftYaHei"/>
                <a:cs typeface="WRNUNN+MicrosoftYaHei"/>
              </a:rPr>
              <a:t>II</a:t>
            </a:r>
            <a:r>
              <a:rPr dirty="0" sz="1800">
                <a:solidFill>
                  <a:srgbClr val="000000"/>
                </a:solidFill>
                <a:latin typeface="WRNUNN+MicrosoftYaHei"/>
                <a:cs typeface="WRNUNN+MicrosoftYaHei"/>
              </a:rPr>
              <a:t> </a:t>
            </a:r>
            <a:r>
              <a:rPr dirty="0" sz="1800">
                <a:solidFill>
                  <a:srgbClr val="000000"/>
                </a:solidFill>
                <a:latin typeface="WRNUNN+MicrosoftYaHei"/>
                <a:cs typeface="WRNUNN+MicrosoftYaHei"/>
              </a:rPr>
              <a:t>ada</a:t>
            </a:r>
            <a:r>
              <a:rPr dirty="0" sz="1800">
                <a:solidFill>
                  <a:srgbClr val="000000"/>
                </a:solidFill>
                <a:latin typeface="WRNUNN+MicrosoftYaHei"/>
                <a:cs typeface="WRNUNN+MicrosoftYaHei"/>
              </a:rPr>
              <a:t> </a:t>
            </a:r>
            <a:r>
              <a:rPr dirty="0" sz="1800">
                <a:solidFill>
                  <a:srgbClr val="000000"/>
                </a:solidFill>
                <a:latin typeface="WRNUNN+MicrosoftYaHei"/>
                <a:cs typeface="WRNUNN+MicrosoftYaHei"/>
              </a:rPr>
              <a:t>rencana</a:t>
            </a:r>
          </a:p>
          <a:p>
            <a:pPr marL="0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WRNUNN+MicrosoftYaHei"/>
                <a:cs typeface="WRNUNN+MicrosoftYaHei"/>
              </a:rPr>
              <a:t>Uprating</a:t>
            </a:r>
            <a:r>
              <a:rPr dirty="0" sz="1800">
                <a:solidFill>
                  <a:srgbClr val="000000"/>
                </a:solidFill>
                <a:latin typeface="WRNUNN+MicrosoftYaHei"/>
                <a:cs typeface="WRNUNN+MicrosoftYaHei"/>
              </a:rPr>
              <a:t> </a:t>
            </a:r>
            <a:r>
              <a:rPr dirty="0" sz="1800">
                <a:solidFill>
                  <a:srgbClr val="000000"/>
                </a:solidFill>
                <a:latin typeface="WRNUNN+MicrosoftYaHei"/>
                <a:cs typeface="WRNUNN+MicrosoftYaHei"/>
              </a:rPr>
              <a:t>IKK</a:t>
            </a:r>
            <a:r>
              <a:rPr dirty="0" sz="1800">
                <a:solidFill>
                  <a:srgbClr val="000000"/>
                </a:solidFill>
                <a:latin typeface="WRNUNN+MicrosoftYaHei"/>
                <a:cs typeface="WRNUNN+MicrosoftYaHei"/>
              </a:rPr>
              <a:t> </a:t>
            </a:r>
            <a:r>
              <a:rPr dirty="0" sz="1800">
                <a:solidFill>
                  <a:srgbClr val="000000"/>
                </a:solidFill>
                <a:latin typeface="WRNUNN+MicrosoftYaHei"/>
                <a:cs typeface="WRNUNN+MicrosoftYaHei"/>
              </a:rPr>
              <a:t>IPA</a:t>
            </a:r>
            <a:r>
              <a:rPr dirty="0" sz="1800">
                <a:solidFill>
                  <a:srgbClr val="000000"/>
                </a:solidFill>
                <a:latin typeface="WRNUNN+MicrosoftYaHei"/>
                <a:cs typeface="WRNUNN+MicrosoftYaHei"/>
              </a:rPr>
              <a:t> </a:t>
            </a:r>
            <a:r>
              <a:rPr dirty="0" sz="1800">
                <a:solidFill>
                  <a:srgbClr val="000000"/>
                </a:solidFill>
                <a:latin typeface="WRNUNN+MicrosoftYaHei"/>
                <a:cs typeface="WRNUNN+MicrosoftYaHei"/>
              </a:rPr>
              <a:t>Hamayung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9433565" y="4848157"/>
            <a:ext cx="1996875" cy="80614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71437" marR="0">
              <a:lnSpc>
                <a:spcPts val="3167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WRNUNN+MicrosoftYaHei"/>
                <a:cs typeface="WRNUNN+MicrosoftYaHei"/>
              </a:rPr>
              <a:t>Bantuan</a:t>
            </a:r>
            <a:r>
              <a:rPr dirty="0" sz="2400">
                <a:solidFill>
                  <a:srgbClr val="000000"/>
                </a:solidFill>
                <a:latin typeface="WRNUNN+MicrosoftYaHei"/>
                <a:cs typeface="WRNUNN+MicrosoftYaHei"/>
              </a:rPr>
              <a:t> </a:t>
            </a:r>
            <a:r>
              <a:rPr dirty="0" sz="2400">
                <a:solidFill>
                  <a:srgbClr val="000000"/>
                </a:solidFill>
                <a:latin typeface="WRNUNN+MicrosoftYaHei"/>
                <a:cs typeface="WRNUNN+MicrosoftYaHei"/>
              </a:rPr>
              <a:t>Air</a:t>
            </a:r>
          </a:p>
          <a:p>
            <a:pPr marL="0" marR="0">
              <a:lnSpc>
                <a:spcPts val="2879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WRNUNN+MicrosoftYaHei"/>
                <a:cs typeface="WRNUNN+MicrosoftYaHei"/>
              </a:rPr>
              <a:t>Minum</a:t>
            </a:r>
            <a:r>
              <a:rPr dirty="0" sz="2400">
                <a:solidFill>
                  <a:srgbClr val="000000"/>
                </a:solidFill>
                <a:latin typeface="WRNUNN+MicrosoftYaHei"/>
                <a:cs typeface="WRNUNN+MicrosoftYaHei"/>
              </a:rPr>
              <a:t> </a:t>
            </a:r>
            <a:r>
              <a:rPr dirty="0" sz="2400">
                <a:solidFill>
                  <a:srgbClr val="000000"/>
                </a:solidFill>
                <a:latin typeface="WRNUNN+MicrosoftYaHei"/>
                <a:cs typeface="WRNUNN+MicrosoftYaHei"/>
              </a:rPr>
              <a:t>2024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8845917" y="5129025"/>
            <a:ext cx="286456" cy="33981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3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WRNUNN+MicrosoftYaHei"/>
                <a:cs typeface="WRNUNN+MicrosoftYaHei"/>
              </a:rPr>
              <a:t>2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749219" y="6018689"/>
            <a:ext cx="2602321" cy="5501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1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HWTPGR+MicrosoftYaHei-Bold"/>
                <a:cs typeface="HWTPGR+MicrosoftYaHei-Bold"/>
              </a:rPr>
              <a:t>Perdesaan</a:t>
            </a:r>
            <a:r>
              <a:rPr dirty="0" sz="1600" b="1">
                <a:solidFill>
                  <a:srgbClr val="000000"/>
                </a:solidFill>
                <a:latin typeface="HWTPGR+MicrosoftYaHei-Bold"/>
                <a:cs typeface="HWTPGR+MicrosoftYaHei-Bold"/>
              </a:rPr>
              <a:t> </a:t>
            </a:r>
            <a:r>
              <a:rPr dirty="0" sz="1600" b="1">
                <a:solidFill>
                  <a:srgbClr val="000000"/>
                </a:solidFill>
                <a:latin typeface="HWTPGR+MicrosoftYaHei-Bold"/>
                <a:cs typeface="HWTPGR+MicrosoftYaHei-Bold"/>
              </a:rPr>
              <a:t>50</a:t>
            </a:r>
            <a:r>
              <a:rPr dirty="0" sz="1600" b="1">
                <a:solidFill>
                  <a:srgbClr val="000000"/>
                </a:solidFill>
                <a:latin typeface="HWTPGR+MicrosoftYaHei-Bold"/>
                <a:cs typeface="HWTPGR+MicrosoftYaHei-Bold"/>
              </a:rPr>
              <a:t> </a:t>
            </a:r>
            <a:r>
              <a:rPr dirty="0" sz="1600" b="1">
                <a:solidFill>
                  <a:srgbClr val="000000"/>
                </a:solidFill>
                <a:latin typeface="HWTPGR+MicrosoftYaHei-Bold"/>
                <a:cs typeface="HWTPGR+MicrosoftYaHei-Bold"/>
              </a:rPr>
              <a:t>KK</a:t>
            </a:r>
            <a:r>
              <a:rPr dirty="0" sz="1600" b="1">
                <a:solidFill>
                  <a:srgbClr val="000000"/>
                </a:solidFill>
                <a:latin typeface="HWTPGR+MicrosoftYaHei-Bold"/>
                <a:cs typeface="HWTPGR+MicrosoftYaHei-Bold"/>
              </a:rPr>
              <a:t> </a:t>
            </a:r>
            <a:r>
              <a:rPr dirty="0" sz="1600" b="1">
                <a:solidFill>
                  <a:srgbClr val="000000"/>
                </a:solidFill>
                <a:latin typeface="HWTPGR+MicrosoftYaHei-Bold"/>
                <a:cs typeface="HWTPGR+MicrosoftYaHei-Bold"/>
              </a:rPr>
              <a:t>ada</a:t>
            </a:r>
            <a:r>
              <a:rPr dirty="0" sz="1600" b="1">
                <a:solidFill>
                  <a:srgbClr val="000000"/>
                </a:solidFill>
                <a:latin typeface="HWTPGR+MicrosoftYaHei-Bold"/>
                <a:cs typeface="HWTPGR+MicrosoftYaHei-Bold"/>
              </a:rPr>
              <a:t> </a:t>
            </a:r>
            <a:r>
              <a:rPr dirty="0" sz="1600" b="1">
                <a:solidFill>
                  <a:srgbClr val="000000"/>
                </a:solidFill>
                <a:latin typeface="HWTPGR+MicrosoftYaHei-Bold"/>
                <a:cs typeface="HWTPGR+MicrosoftYaHei-Bold"/>
              </a:rPr>
              <a:t>10</a:t>
            </a:r>
          </a:p>
          <a:p>
            <a:pPr marL="0" marR="0">
              <a:lnSpc>
                <a:spcPts val="1919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HWTPGR+MicrosoftYaHei-Bold"/>
                <a:cs typeface="HWTPGR+MicrosoftYaHei-Bold"/>
              </a:rPr>
              <a:t>Desa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PresentationFormat>On-screen Show (4:3)</PresentationFormat>
  <ScaleCrop>false</ScaleCrop>
  <LinksUpToDate>false</LinksUpToDate>
  <SharedDoc>false</SharedDoc>
  <HyperlinksChanged>false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cp:revision>1</cp:revision>
  <dcterms:modified xsi:type="dcterms:W3CDTF">2023-08-28T02:36:34-05:00</dcterms:modified>
</cp:coreProperties>
</file>